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56" r:id="rId2"/>
    <p:sldId id="257" r:id="rId3"/>
    <p:sldId id="259" r:id="rId4"/>
    <p:sldId id="260" r:id="rId5"/>
    <p:sldId id="284" r:id="rId6"/>
    <p:sldId id="261" r:id="rId7"/>
    <p:sldId id="262" r:id="rId8"/>
    <p:sldId id="308" r:id="rId9"/>
    <p:sldId id="263" r:id="rId10"/>
    <p:sldId id="264" r:id="rId11"/>
    <p:sldId id="266" r:id="rId12"/>
    <p:sldId id="265" r:id="rId13"/>
    <p:sldId id="267" r:id="rId14"/>
    <p:sldId id="268" r:id="rId15"/>
    <p:sldId id="270" r:id="rId16"/>
    <p:sldId id="271" r:id="rId17"/>
    <p:sldId id="273" r:id="rId18"/>
    <p:sldId id="272" r:id="rId19"/>
    <p:sldId id="269" r:id="rId20"/>
    <p:sldId id="278" r:id="rId21"/>
    <p:sldId id="274" r:id="rId22"/>
    <p:sldId id="275" r:id="rId23"/>
    <p:sldId id="276" r:id="rId24"/>
    <p:sldId id="277" r:id="rId25"/>
    <p:sldId id="279" r:id="rId26"/>
    <p:sldId id="281" r:id="rId27"/>
    <p:sldId id="280" r:id="rId28"/>
    <p:sldId id="282" r:id="rId29"/>
    <p:sldId id="283" r:id="rId30"/>
    <p:sldId id="285" r:id="rId31"/>
    <p:sldId id="292" r:id="rId32"/>
    <p:sldId id="291" r:id="rId33"/>
    <p:sldId id="287" r:id="rId34"/>
    <p:sldId id="288" r:id="rId35"/>
    <p:sldId id="290" r:id="rId36"/>
    <p:sldId id="295" r:id="rId37"/>
    <p:sldId id="307" r:id="rId38"/>
    <p:sldId id="297" r:id="rId39"/>
    <p:sldId id="298" r:id="rId40"/>
    <p:sldId id="299" r:id="rId41"/>
    <p:sldId id="300" r:id="rId42"/>
    <p:sldId id="301" r:id="rId43"/>
    <p:sldId id="303" r:id="rId44"/>
    <p:sldId id="304" r:id="rId45"/>
    <p:sldId id="305" r:id="rId4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43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E1F423-FDA5-4427-A3B7-1CAB3EC4A16B}" type="datetimeFigureOut">
              <a:rPr lang="zh-TW" altLang="en-US" smtClean="0"/>
              <a:t>2021/10/1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AFF4C2-EFAC-4F9D-9432-7D3A82580BD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726127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AFF4C2-EFAC-4F9D-9432-7D3A82580BDF}" type="slidenum">
              <a:rPr lang="zh-TW" altLang="en-US" smtClean="0"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405369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AFF4C2-EFAC-4F9D-9432-7D3A82580BDF}" type="slidenum">
              <a:rPr lang="zh-TW" altLang="en-US" smtClean="0"/>
              <a:t>24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23827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High intra-class temporal variance indicates the actions where the temporal variance is larger than 10 seconds. We then separate the remaining actions into short actions (≤10 sec) and long actions (&gt; 10 sec).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AFF4C2-EFAC-4F9D-9432-7D3A82580BDF}" type="slidenum">
              <a:rPr lang="zh-TW" altLang="en-US" smtClean="0"/>
              <a:t>25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18831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917FA41-ADD9-4DED-BFB5-C75F175411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28C44895-E945-4562-BD5C-9C13ED7C17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B1CCB60-AAAF-44EF-B545-B8FD6EF915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327D7-67F8-4F37-8ACA-17321F58B958}" type="datetime1">
              <a:rPr lang="zh-TW" altLang="en-US" smtClean="0"/>
              <a:t>2021/10/1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33F80F5-D10D-493D-BEBD-765800DDB3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37091B0-A944-4AC2-A797-BC5F9412D9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7DFC-B66D-43DF-B0E9-8E7CEE29F34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57139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80ADBF4-F927-4892-A647-24102D0F92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5090FC9C-03C6-4745-9A59-F30778A903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64049DC0-6689-4758-8E4A-4B5CB3B306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CC583-5D5E-49DE-896A-9F8F4FC691B2}" type="datetime1">
              <a:rPr lang="zh-TW" altLang="en-US" smtClean="0"/>
              <a:t>2021/10/1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E301CB1-94F2-4A8B-B2B5-5B4F8EFE8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BA319259-9837-404F-94E7-B53E096276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7DFC-B66D-43DF-B0E9-8E7CEE29F34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03295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5AC06CD2-B7BD-4E6C-A130-AB51F99536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BEE0126B-D4E7-4E77-AF21-10C6D93B44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1FDA7D8-3C44-49D2-92D7-2ADAB57F2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B7296-FC8E-4912-851A-B3ABC9285BB5}" type="datetime1">
              <a:rPr lang="zh-TW" altLang="en-US" smtClean="0"/>
              <a:t>2021/10/1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2DBED112-9193-4EE6-941B-4621AC78DA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ED8FB94E-D861-430F-B27C-1B0B80733E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7DFC-B66D-43DF-B0E9-8E7CEE29F34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01044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267AEAF-B98C-41E8-8173-3A52BB79D0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94FDCD0-21E0-4239-B779-69B46AA9B9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4CA26780-BDDC-4605-8A8B-5E35C192A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18E8F-F831-4CD3-B66B-DDB773D636E5}" type="datetime1">
              <a:rPr lang="zh-TW" altLang="en-US" smtClean="0"/>
              <a:t>2021/10/1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61FE168-25FD-44A0-BA7B-7092ED157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5379AA1E-DFB9-4906-9957-D62AB422A6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7DFC-B66D-43DF-B0E9-8E7CEE29F34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42379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BDE3C6-26AA-45CD-A3AA-9424F26415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A9D1A7F-BF27-4C58-88C3-49FF1CEAFC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69C48D01-6E9D-46AD-BD8E-1E0A4FF485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377F1-896C-4104-B239-5A7F7B2E4A44}" type="datetime1">
              <a:rPr lang="zh-TW" altLang="en-US" smtClean="0"/>
              <a:t>2021/10/1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8978809-C1EB-47F1-81F0-D1B3A0A190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EBA296BF-0EE5-4BB6-866B-A9C5D4133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7DFC-B66D-43DF-B0E9-8E7CEE29F34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44081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F891126-C8B5-4E9B-813F-1ADBAAEC6B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CF4CD18-F2E5-42F3-A51A-010B8E4A0C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60FE3F37-8C60-476B-BE11-53508C249B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E0686B34-D863-4B4F-B3A1-3FE0C7F0B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4E084-681C-48B8-9596-914AFB6E9E82}" type="datetime1">
              <a:rPr lang="zh-TW" altLang="en-US" smtClean="0"/>
              <a:t>2021/10/1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8E0E1ABF-ECA1-4B60-8702-5B24E0A68F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199988BF-8E1F-4372-8BC1-16B2C2ADC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7DFC-B66D-43DF-B0E9-8E7CEE29F34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37018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9DBEFBA-0A78-4FEF-84B7-4156846B64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2249423D-29A7-4C74-A630-131DA84E5E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ABA0F76F-473C-4373-B2B7-757F69D0E3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C4ED92B4-55F7-4378-B4DF-11B2A2A025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7444AD86-1B47-4028-A4CD-1EF3E6247AC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5FAD0969-91E5-427E-91CB-1CEE05B36F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D7EA8-BA8E-47DF-90B7-FCDA4FACA1A3}" type="datetime1">
              <a:rPr lang="zh-TW" altLang="en-US" smtClean="0"/>
              <a:t>2021/10/1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1159934E-7DAF-4605-86BF-E75B9FE8F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5EAA9E2C-AE68-4651-A4FC-4C73D80DB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7DFC-B66D-43DF-B0E9-8E7CEE29F34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02302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CDBF2E5-4C74-4264-9E66-5FE175784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1B4534E1-8025-4E8F-96D2-FEFF8B57EE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E7E46-BFE1-4A28-A845-C1490A1B8664}" type="datetime1">
              <a:rPr lang="zh-TW" altLang="en-US" smtClean="0"/>
              <a:t>2021/10/1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AEB46235-F53F-49A0-8D78-C7D2A2B6AC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AB8DEA02-937C-4CEF-ACD4-61B0960A9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7DFC-B66D-43DF-B0E9-8E7CEE29F34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497048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19458615-D1BF-4979-AF57-14603619B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1E9A7-2907-4912-861C-F0DBD0C0802A}" type="datetime1">
              <a:rPr lang="zh-TW" altLang="en-US" smtClean="0"/>
              <a:t>2021/10/1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1319B9F7-2038-4E8C-AF8C-34F6281EE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D53E9DA-5AA0-4A6D-BBBF-224BD28597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7DFC-B66D-43DF-B0E9-8E7CEE29F34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220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A898C76-9A23-403B-83BB-83D5A40F88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5914A44-7D54-4DB6-B33D-2721EA1592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206F9354-4B0A-485A-BAE1-6D4A263E0C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13D4ABC2-EE02-4A13-A79F-544808C6A4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DB5DC-EF7F-4F28-A2D7-6D5CCE00E88C}" type="datetime1">
              <a:rPr lang="zh-TW" altLang="en-US" smtClean="0"/>
              <a:t>2021/10/1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1A662C98-1C31-47C1-887F-EB8DC3651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E731CD35-83BD-455A-9571-2A8CB3F781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7DFC-B66D-43DF-B0E9-8E7CEE29F34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656831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FEDBB5D-0214-4370-BD3A-97F61BC17F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2D38145C-863E-45C6-90A6-D662D4519B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DF3FAAC3-A2EE-4F52-856D-9085FE7149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70754358-60D4-478E-94B1-E1A2CBA07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36FF3-77B5-43C3-ACAE-EC45133CFB6C}" type="datetime1">
              <a:rPr lang="zh-TW" altLang="en-US" smtClean="0"/>
              <a:t>2021/10/1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85EE4CA1-CE46-48B4-A4AD-9D78F7A4D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A3123C56-E893-47B7-94A6-68515EC3B3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7DFC-B66D-43DF-B0E9-8E7CEE29F34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79153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B8909CDC-C344-46F5-B3D9-65462F2E6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C5FCF7F9-9208-44EF-8864-41042CF10A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425B219F-6C32-480A-85E2-B50750DAB6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8E3B0-2BAF-4E9D-9BD2-5E0273AD72EF}" type="datetime1">
              <a:rPr lang="zh-TW" altLang="en-US" smtClean="0"/>
              <a:t>2021/10/1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1956D248-0B56-4E42-909A-FE28A1D608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A7260BD-02B0-4B96-AFA1-5C8CE50827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037DFC-B66D-43DF-B0E9-8E7CEE29F34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60946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3" Type="http://schemas.openxmlformats.org/officeDocument/2006/relationships/image" Target="../media/image130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150.png"/><Relationship Id="rId10" Type="http://schemas.openxmlformats.org/officeDocument/2006/relationships/image" Target="../media/image32.png"/><Relationship Id="rId4" Type="http://schemas.openxmlformats.org/officeDocument/2006/relationships/image" Target="../media/image140.png"/><Relationship Id="rId9" Type="http://schemas.openxmlformats.org/officeDocument/2006/relationships/image" Target="../media/image31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png"/><Relationship Id="rId3" Type="http://schemas.openxmlformats.org/officeDocument/2006/relationships/image" Target="../media/image330.pn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2" Type="http://schemas.openxmlformats.org/officeDocument/2006/relationships/image" Target="../media/image3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0.png"/><Relationship Id="rId10" Type="http://schemas.openxmlformats.org/officeDocument/2006/relationships/image" Target="../media/image40.png"/><Relationship Id="rId4" Type="http://schemas.openxmlformats.org/officeDocument/2006/relationships/image" Target="../media/image340.png"/><Relationship Id="rId9" Type="http://schemas.openxmlformats.org/officeDocument/2006/relationships/image" Target="../media/image39.png"/><Relationship Id="rId14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x9AhZLDkbyc?feature=oembed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EBD561C-6D79-412D-871E-02910EB644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72066" y="800629"/>
            <a:ext cx="10447867" cy="2387600"/>
          </a:xfrm>
        </p:spPr>
        <p:txBody>
          <a:bodyPr>
            <a:normAutofit/>
          </a:bodyPr>
          <a:lstStyle/>
          <a:p>
            <a:r>
              <a:rPr lang="en-US" altLang="zh-TW" sz="4800" dirty="0"/>
              <a:t>PDAN: Pyramid Dilated</a:t>
            </a:r>
            <a:r>
              <a:rPr lang="zh-TW" altLang="en-US" sz="4800" dirty="0"/>
              <a:t> </a:t>
            </a:r>
            <a:r>
              <a:rPr lang="en-US" altLang="zh-TW" sz="4800" dirty="0"/>
              <a:t>Attention Network for Action</a:t>
            </a:r>
            <a:r>
              <a:rPr lang="zh-TW" altLang="en-US" sz="4800" dirty="0"/>
              <a:t> </a:t>
            </a:r>
            <a:r>
              <a:rPr lang="en-US" altLang="zh-TW" sz="4800" dirty="0"/>
              <a:t>Detection</a:t>
            </a:r>
            <a:endParaRPr lang="zh-TW" altLang="en-US" sz="4800" dirty="0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145599E4-2B5A-41C5-82FA-4229C3D863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2705630"/>
          </a:xfrm>
        </p:spPr>
        <p:txBody>
          <a:bodyPr>
            <a:normAutofit/>
          </a:bodyPr>
          <a:lstStyle/>
          <a:p>
            <a:r>
              <a:rPr lang="it-IT" altLang="zh-TW" dirty="0"/>
              <a:t>Rui Dai</a:t>
            </a:r>
            <a:r>
              <a:rPr lang="it-IT" altLang="zh-TW" baseline="30000" dirty="0"/>
              <a:t>1,2</a:t>
            </a:r>
            <a:r>
              <a:rPr lang="it-IT" altLang="zh-TW" dirty="0"/>
              <a:t>, Srijan Das</a:t>
            </a:r>
            <a:r>
              <a:rPr lang="it-IT" altLang="zh-TW" baseline="30000" dirty="0"/>
              <a:t>1,2</a:t>
            </a:r>
            <a:r>
              <a:rPr lang="it-IT" altLang="zh-TW" dirty="0"/>
              <a:t>, Luca Minciullo</a:t>
            </a:r>
            <a:r>
              <a:rPr lang="it-IT" altLang="zh-TW" baseline="30000" dirty="0"/>
              <a:t>3</a:t>
            </a:r>
            <a:r>
              <a:rPr lang="it-IT" altLang="zh-TW" dirty="0"/>
              <a:t>, Lorenzo Garattoni</a:t>
            </a:r>
            <a:r>
              <a:rPr lang="it-IT" altLang="zh-TW" baseline="30000" dirty="0"/>
              <a:t>3</a:t>
            </a:r>
            <a:r>
              <a:rPr lang="it-IT" altLang="zh-TW" dirty="0"/>
              <a:t>,</a:t>
            </a:r>
          </a:p>
          <a:p>
            <a:r>
              <a:rPr lang="it-IT" altLang="zh-TW" dirty="0"/>
              <a:t>Gianpiero Francesca</a:t>
            </a:r>
            <a:r>
              <a:rPr lang="it-IT" altLang="zh-TW" baseline="30000" dirty="0"/>
              <a:t>3</a:t>
            </a:r>
            <a:r>
              <a:rPr lang="it-IT" altLang="zh-TW" dirty="0"/>
              <a:t>, François Bremond</a:t>
            </a:r>
            <a:r>
              <a:rPr lang="it-IT" altLang="zh-TW" baseline="30000" dirty="0"/>
              <a:t>1,2</a:t>
            </a:r>
          </a:p>
          <a:p>
            <a:endParaRPr lang="it-IT" altLang="zh-TW" sz="100" baseline="30000" dirty="0"/>
          </a:p>
          <a:p>
            <a:r>
              <a:rPr lang="en-US" altLang="zh-TW" sz="2000" baseline="30000" dirty="0"/>
              <a:t>1</a:t>
            </a:r>
            <a:r>
              <a:rPr lang="en-US" altLang="zh-TW" sz="2000" dirty="0"/>
              <a:t>Inria </a:t>
            </a:r>
            <a:r>
              <a:rPr lang="en-US" altLang="zh-TW" sz="2000" baseline="30000" dirty="0"/>
              <a:t>2</a:t>
            </a:r>
            <a:r>
              <a:rPr lang="en-US" altLang="zh-TW" sz="2000" dirty="0"/>
              <a:t>Université Côte d’Azur </a:t>
            </a:r>
            <a:r>
              <a:rPr lang="en-US" altLang="zh-TW" sz="2000" baseline="30000" dirty="0"/>
              <a:t>3</a:t>
            </a:r>
            <a:r>
              <a:rPr lang="en-US" altLang="zh-TW" sz="2000" dirty="0"/>
              <a:t>Toyota Motor Europe</a:t>
            </a:r>
          </a:p>
          <a:p>
            <a:endParaRPr lang="en-US" altLang="zh-TW" sz="2000" dirty="0"/>
          </a:p>
          <a:p>
            <a:r>
              <a:rPr lang="en-US" altLang="zh-TW" sz="2000" b="1" dirty="0"/>
              <a:t>WACV 2021</a:t>
            </a:r>
          </a:p>
          <a:p>
            <a:r>
              <a:rPr lang="en-US" altLang="zh-TW" sz="2000" b="1" dirty="0"/>
              <a:t>(</a:t>
            </a:r>
            <a:r>
              <a:rPr lang="en-US" altLang="zh-TW" sz="2000" dirty="0"/>
              <a:t>IEEE Workshop on Applications of Computer Vision)</a:t>
            </a:r>
            <a:endParaRPr lang="zh-TW" altLang="en-US" sz="2000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7DC34D0-AD6A-402B-A622-5969383D5C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7DFC-B66D-43DF-B0E9-8E7CEE29F342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990503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48CF3A8-1975-496B-A9E1-BECD2DE388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Outline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4729CA3-65D7-4E37-9395-4AC638C09B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solidFill>
                  <a:schemeClr val="bg2">
                    <a:lumMod val="75000"/>
                  </a:schemeClr>
                </a:solidFill>
              </a:rPr>
              <a:t>Introduction</a:t>
            </a:r>
          </a:p>
          <a:p>
            <a:r>
              <a:rPr lang="en-US" altLang="zh-TW" dirty="0"/>
              <a:t>Method</a:t>
            </a:r>
          </a:p>
          <a:p>
            <a:pPr lvl="1"/>
            <a:r>
              <a:rPr lang="en-US" altLang="zh-TW" dirty="0"/>
              <a:t>Video feature extraction</a:t>
            </a:r>
          </a:p>
          <a:p>
            <a:pPr lvl="1"/>
            <a:r>
              <a:rPr lang="en-US" altLang="zh-TW" dirty="0"/>
              <a:t>Dilated Attention Layer (DAL)</a:t>
            </a:r>
          </a:p>
          <a:p>
            <a:pPr lvl="1"/>
            <a:r>
              <a:rPr lang="en-US" altLang="zh-TW" dirty="0"/>
              <a:t>Pyramid structure of temporal layers</a:t>
            </a:r>
          </a:p>
          <a:p>
            <a:r>
              <a:rPr lang="en-US" altLang="zh-TW" dirty="0">
                <a:solidFill>
                  <a:schemeClr val="bg2">
                    <a:lumMod val="75000"/>
                  </a:schemeClr>
                </a:solidFill>
              </a:rPr>
              <a:t>Experiment</a:t>
            </a:r>
          </a:p>
          <a:p>
            <a:r>
              <a:rPr lang="en-US" altLang="zh-TW" dirty="0">
                <a:solidFill>
                  <a:schemeClr val="bg2">
                    <a:lumMod val="75000"/>
                  </a:schemeClr>
                </a:solidFill>
              </a:rPr>
              <a:t>Conclusion</a:t>
            </a:r>
          </a:p>
          <a:p>
            <a:r>
              <a:rPr lang="en-US" altLang="zh-TW" dirty="0">
                <a:solidFill>
                  <a:schemeClr val="bg2">
                    <a:lumMod val="75000"/>
                  </a:schemeClr>
                </a:solidFill>
              </a:rPr>
              <a:t>Progress Report</a:t>
            </a:r>
            <a:endParaRPr lang="zh-TW" altLang="en-US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232AA6D7-334D-4F93-9036-4C54AC56C3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7DFC-B66D-43DF-B0E9-8E7CEE29F342}" type="slidenum">
              <a:rPr lang="zh-TW" altLang="en-US" smtClean="0"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659382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F93B7EB-9948-47C7-AB43-9C0B0C906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Video Feature Extraction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D9E17A60-3A8E-461C-A130-6D493E67E8E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altLang="zh-TW" dirty="0"/>
                  <a:t>In this work, we use </a:t>
                </a:r>
                <a:r>
                  <a:rPr lang="en-US" altLang="zh-TW" dirty="0" err="1"/>
                  <a:t>spatio</a:t>
                </a:r>
                <a:r>
                  <a:rPr lang="en-US" altLang="zh-TW" dirty="0"/>
                  <a:t>-temporal features extracted from the </a:t>
                </a:r>
                <a:r>
                  <a:rPr lang="en-US" altLang="zh-TW" b="1" dirty="0"/>
                  <a:t>RGB</a:t>
                </a:r>
                <a:r>
                  <a:rPr lang="en-US" altLang="zh-TW" dirty="0"/>
                  <a:t> and </a:t>
                </a:r>
                <a:r>
                  <a:rPr lang="en-US" altLang="zh-TW" b="1" dirty="0"/>
                  <a:t>Flow I3D networks</a:t>
                </a:r>
                <a:r>
                  <a:rPr lang="en-US" altLang="zh-TW" dirty="0"/>
                  <a:t> [4] to encode appearance and motion information respectively.</a:t>
                </a:r>
              </a:p>
              <a:p>
                <a:r>
                  <a:rPr lang="en-US" altLang="zh-TW" dirty="0"/>
                  <a:t>A video is divided into </a:t>
                </a:r>
                <a14:m>
                  <m:oMath xmlns:m="http://schemas.openxmlformats.org/officeDocument/2006/math">
                    <m:r>
                      <a:rPr lang="en-US" altLang="zh-TW" b="1" i="1" smtClean="0">
                        <a:latin typeface="Cambria Math" panose="02040503050406030204" pitchFamily="18" charset="0"/>
                      </a:rPr>
                      <m:t>𝑻</m:t>
                    </m:r>
                  </m:oMath>
                </a14:m>
                <a:r>
                  <a:rPr lang="en-US" altLang="zh-TW" dirty="0"/>
                  <a:t> </a:t>
                </a:r>
                <a:r>
                  <a:rPr lang="en-US" altLang="zh-TW" b="1" dirty="0"/>
                  <a:t>non-overlapping segments</a:t>
                </a:r>
                <a:r>
                  <a:rPr lang="en-US" altLang="zh-TW" dirty="0"/>
                  <a:t>, each segment consisting of </a:t>
                </a:r>
                <a:r>
                  <a:rPr lang="en-US" altLang="zh-TW" b="1" dirty="0"/>
                  <a:t>16 frames</a:t>
                </a:r>
                <a:r>
                  <a:rPr lang="en-US" altLang="zh-TW" dirty="0"/>
                  <a:t>.</a:t>
                </a:r>
              </a:p>
              <a:p>
                <a:endParaRPr lang="en-US" altLang="zh-TW" dirty="0"/>
              </a:p>
              <a:p>
                <a:r>
                  <a:rPr lang="en-US" altLang="zh-TW" dirty="0"/>
                  <a:t>We stack the segment-level features along temporal axis to form a </a:t>
                </a:r>
                <a14:m>
                  <m:oMath xmlns:m="http://schemas.openxmlformats.org/officeDocument/2006/math">
                    <m:r>
                      <a:rPr lang="en-US" altLang="zh-TW" b="1" i="1" dirty="0" smtClean="0">
                        <a:latin typeface="Cambria Math" panose="02040503050406030204" pitchFamily="18" charset="0"/>
                      </a:rPr>
                      <m:t>𝑻</m:t>
                    </m:r>
                    <m:r>
                      <a:rPr lang="en-US" altLang="zh-TW" b="1" i="1" dirty="0" smtClean="0">
                        <a:latin typeface="Cambria Math" panose="02040503050406030204" pitchFamily="18" charset="0"/>
                      </a:rPr>
                      <m:t>×</m:t>
                    </m:r>
                    <m:sSub>
                      <m:sSubPr>
                        <m:ctrlPr>
                          <a:rPr lang="en-US" altLang="zh-TW" b="1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1" i="1" dirty="0" smtClean="0">
                            <a:latin typeface="Cambria Math" panose="02040503050406030204" pitchFamily="18" charset="0"/>
                          </a:rPr>
                          <m:t>𝑪</m:t>
                        </m:r>
                      </m:e>
                      <m:sub>
                        <m:r>
                          <a:rPr lang="en-US" altLang="zh-TW" b="1" i="1" dirty="0" smtClean="0"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altLang="zh-TW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TW" dirty="0"/>
                  <a:t>dimensional video representation.</a:t>
                </a:r>
              </a:p>
              <a:p>
                <a:endParaRPr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D9E17A60-3A8E-461C-A130-6D493E67E8E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043" t="-2241" r="-179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2AF493F-01D8-47D7-934F-DD6C76CF59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7DFC-B66D-43DF-B0E9-8E7CEE29F342}" type="slidenum">
              <a:rPr lang="zh-TW" altLang="en-US" smtClean="0"/>
              <a:t>11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696B3961-0375-4A2C-A88E-62F41F7D91F4}"/>
              </a:ext>
            </a:extLst>
          </p:cNvPr>
          <p:cNvSpPr txBox="1"/>
          <p:nvPr/>
        </p:nvSpPr>
        <p:spPr>
          <a:xfrm>
            <a:off x="838200" y="6077247"/>
            <a:ext cx="1051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/>
              <a:t>[4] Joao </a:t>
            </a:r>
            <a:r>
              <a:rPr lang="en-US" altLang="zh-TW" sz="1200" dirty="0" err="1"/>
              <a:t>Carreira</a:t>
            </a:r>
            <a:r>
              <a:rPr lang="en-US" altLang="zh-TW" sz="1200" dirty="0"/>
              <a:t> and Andrew Zisserman. Quo </a:t>
            </a:r>
            <a:r>
              <a:rPr lang="en-US" altLang="zh-TW" sz="1200" dirty="0" err="1"/>
              <a:t>vadis</a:t>
            </a:r>
            <a:r>
              <a:rPr lang="en-US" altLang="zh-TW" sz="1200" dirty="0"/>
              <a:t>, action recognition? a new model and the kinetics dataset. In </a:t>
            </a:r>
            <a:r>
              <a:rPr lang="en-US" altLang="zh-TW" sz="1200" i="1" dirty="0"/>
              <a:t>2017 IEEE Conference on Computer Vision and Pattern </a:t>
            </a:r>
            <a:r>
              <a:rPr lang="en-US" altLang="zh-TW" sz="1200" i="1" dirty="0" err="1"/>
              <a:t>Recogni</a:t>
            </a:r>
            <a:r>
              <a:rPr lang="fr-FR" altLang="zh-TW" sz="1200" i="1" dirty="0"/>
              <a:t>tion (CVPR)</a:t>
            </a:r>
            <a:r>
              <a:rPr lang="fr-FR" altLang="zh-TW" sz="1200" dirty="0"/>
              <a:t>, pages 4724–4733. IEEE, 2017.</a:t>
            </a:r>
            <a:endParaRPr lang="zh-TW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6960561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A0D8AA9-4F8A-4900-BCF8-5915B638D0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Method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66F27990-C9A7-4A84-BF2A-F00CF7C1E00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840133" y="3039268"/>
                <a:ext cx="4038600" cy="1968501"/>
              </a:xfrm>
            </p:spPr>
            <p:txBody>
              <a:bodyPr>
                <a:normAutofit/>
              </a:bodyPr>
              <a:lstStyle/>
              <a:p>
                <a:r>
                  <a:rPr lang="en-US" altLang="zh-TW" sz="2000" dirty="0"/>
                  <a:t>Feature Map: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sz="2000" b="0" i="1" smtClean="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altLang="zh-TW" sz="2000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zh-TW" altLang="en-US" sz="2000" dirty="0"/>
                  <a:t> </a:t>
                </a:r>
                <a:r>
                  <a:rPr lang="en-US" altLang="zh-TW" sz="2000" dirty="0"/>
                  <a:t>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TW" sz="200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TW" sz="2000" b="0" i="1" dirty="0" smtClean="0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p>
                        <m:r>
                          <a:rPr lang="en-US" altLang="zh-TW" sz="2000" b="0" i="1" dirty="0" smtClean="0">
                            <a:latin typeface="Cambria Math" panose="02040503050406030204" pitchFamily="18" charset="0"/>
                          </a:rPr>
                          <m:t>𝑡h</m:t>
                        </m:r>
                      </m:sup>
                    </m:sSup>
                  </m:oMath>
                </a14:m>
                <a:r>
                  <a:rPr lang="en-US" altLang="zh-TW" sz="2000" dirty="0"/>
                  <a:t> block)</a:t>
                </a:r>
              </a:p>
              <a:p>
                <a:r>
                  <a:rPr lang="en-US" altLang="zh-TW" sz="2000" dirty="0"/>
                  <a:t>Kernel Size: </a:t>
                </a:r>
                <a14:m>
                  <m:oMath xmlns:m="http://schemas.openxmlformats.org/officeDocument/2006/math">
                    <m:r>
                      <a:rPr lang="en-US" altLang="zh-TW" sz="2000" b="0" i="1" smtClean="0">
                        <a:latin typeface="Cambria Math" panose="02040503050406030204" pitchFamily="18" charset="0"/>
                      </a:rPr>
                      <m:t>𝐾𝑆</m:t>
                    </m:r>
                    <m:r>
                      <a:rPr lang="en-US" altLang="zh-TW" sz="2000" b="0" i="0" smtClean="0">
                        <a:latin typeface="Cambria Math" panose="02040503050406030204" pitchFamily="18" charset="0"/>
                      </a:rPr>
                      <m:t>=3</m:t>
                    </m:r>
                  </m:oMath>
                </a14:m>
                <a:endParaRPr lang="en-US" altLang="zh-TW" sz="2000" dirty="0"/>
              </a:p>
              <a:p>
                <a:r>
                  <a:rPr lang="en-US" altLang="zh-TW" sz="2000" dirty="0"/>
                  <a:t>Dilation Rate: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TW" sz="20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TW" sz="2000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  <m:r>
                          <a:rPr lang="en-US" altLang="zh-TW" sz="2000" b="0" i="1" smtClean="0">
                            <a:latin typeface="Cambria Math" panose="02040503050406030204" pitchFamily="18" charset="0"/>
                          </a:rPr>
                          <m:t>=2</m:t>
                        </m:r>
                      </m:e>
                      <m:sup>
                        <m:r>
                          <a:rPr lang="en-US" altLang="zh-TW" sz="2000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TW" sz="20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endParaRPr lang="en-US" altLang="zh-TW" sz="2000" dirty="0"/>
              </a:p>
              <a:p>
                <a:r>
                  <a:rPr lang="en-US" altLang="zh-TW" sz="2000" dirty="0"/>
                  <a:t>Prediction Logits: per-frame binary classification score</a:t>
                </a:r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66F27990-C9A7-4A84-BF2A-F00CF7C1E00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840133" y="3039268"/>
                <a:ext cx="4038600" cy="1968501"/>
              </a:xfrm>
              <a:blipFill>
                <a:blip r:embed="rId2"/>
                <a:stretch>
                  <a:fillRect l="-1357" t="-3416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EB2B568D-E789-406F-A3F2-E9B59ABEF8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7DFC-B66D-43DF-B0E9-8E7CEE29F342}" type="slidenum">
              <a:rPr lang="zh-TW" altLang="en-US" smtClean="0"/>
              <a:t>12</a:t>
            </a:fld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FADAB8D5-6BE0-4138-8C4E-49D2D24491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4250" y="1794082"/>
            <a:ext cx="5937217" cy="4458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3197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644BE50-A311-40BF-B5AB-1568BC8FB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Dilated Attention Layer (DAL)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D73C0B28-CB5E-45BF-9910-311F464D945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557594" y="3338511"/>
                <a:ext cx="4532806" cy="1325563"/>
              </a:xfrm>
            </p:spPr>
            <p:txBody>
              <a:bodyPr>
                <a:normAutofit/>
              </a:bodyPr>
              <a:lstStyle/>
              <a:p>
                <a:r>
                  <a:rPr lang="en-US" altLang="zh-TW" sz="2000" dirty="0"/>
                  <a:t>Center Element: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sz="20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en-US" altLang="zh-TW" sz="2000" b="0" i="1" smtClean="0">
                            <a:latin typeface="Cambria Math" panose="02040503050406030204" pitchFamily="18" charset="0"/>
                          </a:rPr>
                          <m:t>𝑖𝑡</m:t>
                        </m:r>
                      </m:sub>
                    </m:sSub>
                    <m:r>
                      <a:rPr lang="en-US" altLang="zh-TW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sSup>
                      <m:sSupPr>
                        <m:ctrlPr>
                          <a:rPr lang="en-US" altLang="zh-TW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TW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zh-TW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1×</m:t>
                        </m:r>
                        <m:sSub>
                          <m:sSubPr>
                            <m:ctrlPr>
                              <a:rPr lang="en-US" altLang="zh-TW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altLang="zh-TW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sup>
                    </m:sSup>
                  </m:oMath>
                </a14:m>
                <a:endParaRPr lang="en-US" altLang="zh-TW" sz="2000" dirty="0"/>
              </a:p>
              <a:p>
                <a:r>
                  <a:rPr lang="en-US" altLang="zh-TW" sz="2000" dirty="0"/>
                  <a:t>Time: </a:t>
                </a:r>
                <a14:m>
                  <m:oMath xmlns:m="http://schemas.openxmlformats.org/officeDocument/2006/math">
                    <m:r>
                      <a:rPr lang="en-US" altLang="zh-TW" sz="2000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altLang="zh-TW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∈[1, </m:t>
                    </m:r>
                    <m:r>
                      <a:rPr lang="en-US" altLang="zh-TW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𝑇</m:t>
                    </m:r>
                    <m:r>
                      <a:rPr lang="en-US" altLang="zh-TW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]</m:t>
                    </m:r>
                  </m:oMath>
                </a14:m>
                <a:endParaRPr lang="en-US" altLang="zh-TW" sz="2000" dirty="0"/>
              </a:p>
              <a:p>
                <a:r>
                  <a:rPr lang="en-US" altLang="zh-TW" sz="2000" dirty="0"/>
                  <a:t>Representative Vector: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TW" sz="200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TW" sz="20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en-US" altLang="zh-TW" sz="2000" b="0" i="1" smtClean="0">
                            <a:latin typeface="Cambria Math" panose="02040503050406030204" pitchFamily="18" charset="0"/>
                          </a:rPr>
                          <m:t>𝑖𝑡</m:t>
                        </m:r>
                      </m:sub>
                      <m:sup>
                        <m:r>
                          <a:rPr lang="en-US" altLang="zh-TW" sz="2000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  <m:r>
                      <a:rPr lang="en-US" altLang="zh-TW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sSup>
                      <m:sSupPr>
                        <m:ctrlPr>
                          <a:rPr lang="en-US" altLang="zh-TW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TW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zh-TW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𝐾𝑆</m:t>
                        </m:r>
                        <m:r>
                          <a:rPr lang="en-US" altLang="zh-TW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sSub>
                          <m:sSubPr>
                            <m:ctrlPr>
                              <a:rPr lang="en-US" altLang="zh-TW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altLang="zh-TW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sup>
                    </m:sSup>
                  </m:oMath>
                </a14:m>
                <a:endParaRPr lang="zh-TW" altLang="en-US" sz="2000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D73C0B28-CB5E-45BF-9910-311F464D945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557594" y="3338511"/>
                <a:ext cx="4532806" cy="1325563"/>
              </a:xfrm>
              <a:blipFill>
                <a:blip r:embed="rId2"/>
                <a:stretch>
                  <a:fillRect l="-1211" t="-5069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729C1D62-EF20-47DD-BD01-2C8EC1379E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7DFC-B66D-43DF-B0E9-8E7CEE29F342}" type="slidenum">
              <a:rPr lang="zh-TW" altLang="en-US" smtClean="0"/>
              <a:t>13</a:t>
            </a:fld>
            <a:endParaRPr lang="zh-TW" altLang="en-US"/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7132CDBE-D046-48CC-925F-106FC6728D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002026"/>
            <a:ext cx="6479186" cy="3998534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9A919D34-831F-4CA8-A7F8-D1D31B7A25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50867" y="510064"/>
            <a:ext cx="2368219" cy="1035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8948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50FD2DC-B30F-4CCE-976C-6215EFADA1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Comparison with Non-Local Layer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9AA623F-2AEF-45A7-991B-9E3A2D2247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778376"/>
          </a:xfrm>
        </p:spPr>
        <p:txBody>
          <a:bodyPr>
            <a:normAutofit/>
          </a:bodyPr>
          <a:lstStyle/>
          <a:p>
            <a:r>
              <a:rPr lang="en-US" altLang="zh-TW" b="1" dirty="0"/>
              <a:t>Non-Local</a:t>
            </a:r>
            <a:r>
              <a:rPr lang="en-US" altLang="zh-TW" dirty="0"/>
              <a:t> (NL) [35] has a similar structure to that of the attention head in Transformer, and is used in action detection task.</a:t>
            </a:r>
          </a:p>
          <a:p>
            <a:r>
              <a:rPr lang="en-US" altLang="zh-TW" dirty="0"/>
              <a:t>The 1-dimensional NL layer’s receptive field corresponds to the full video.</a:t>
            </a:r>
          </a:p>
          <a:p>
            <a:r>
              <a:rPr lang="en-US" altLang="zh-TW" dirty="0"/>
              <a:t>While processing real-world untrimmed videos, the fixed global receptive field of the NL layer implies that information linked to irrelevant actions happening potentially far away from the current frame.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080DF56-AA76-4F42-849A-62DC47E36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7DFC-B66D-43DF-B0E9-8E7CEE29F342}" type="slidenum">
              <a:rPr lang="zh-TW" altLang="en-US" smtClean="0"/>
              <a:t>14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441559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48CF3A8-1975-496B-A9E1-BECD2DE388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Outline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4729CA3-65D7-4E37-9395-4AC638C09B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solidFill>
                  <a:schemeClr val="bg2">
                    <a:lumMod val="75000"/>
                  </a:schemeClr>
                </a:solidFill>
              </a:rPr>
              <a:t>Introduction</a:t>
            </a:r>
          </a:p>
          <a:p>
            <a:r>
              <a:rPr lang="en-US" altLang="zh-TW" dirty="0">
                <a:solidFill>
                  <a:schemeClr val="bg2">
                    <a:lumMod val="75000"/>
                  </a:schemeClr>
                </a:solidFill>
              </a:rPr>
              <a:t>Method</a:t>
            </a:r>
          </a:p>
          <a:p>
            <a:r>
              <a:rPr lang="en-US" altLang="zh-TW" dirty="0"/>
              <a:t>Experiment</a:t>
            </a:r>
          </a:p>
          <a:p>
            <a:r>
              <a:rPr lang="en-US" altLang="zh-TW" dirty="0">
                <a:solidFill>
                  <a:schemeClr val="bg2">
                    <a:lumMod val="75000"/>
                  </a:schemeClr>
                </a:solidFill>
              </a:rPr>
              <a:t>Conclusion</a:t>
            </a:r>
          </a:p>
          <a:p>
            <a:r>
              <a:rPr lang="en-US" altLang="zh-TW" dirty="0">
                <a:solidFill>
                  <a:schemeClr val="bg2">
                    <a:lumMod val="75000"/>
                  </a:schemeClr>
                </a:solidFill>
              </a:rPr>
              <a:t>Progress Report</a:t>
            </a:r>
            <a:endParaRPr lang="zh-TW" altLang="en-US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232AA6D7-334D-4F93-9036-4C54AC56C3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7DFC-B66D-43DF-B0E9-8E7CEE29F342}" type="slidenum">
              <a:rPr lang="zh-TW" altLang="en-US" smtClean="0"/>
              <a:t>15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207233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D624DD7-FE36-4CAB-8304-C97E50A4E1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Experiments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DAC217D-D665-48BE-B5F0-A3ABEB72A2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257801" cy="4351338"/>
          </a:xfrm>
        </p:spPr>
        <p:txBody>
          <a:bodyPr/>
          <a:lstStyle/>
          <a:p>
            <a:r>
              <a:rPr lang="en-US" altLang="zh-TW" dirty="0"/>
              <a:t>Dataset:</a:t>
            </a:r>
          </a:p>
          <a:p>
            <a:pPr lvl="1"/>
            <a:r>
              <a:rPr lang="en-US" altLang="zh-TW" dirty="0" err="1"/>
              <a:t>MultiTHUMOS</a:t>
            </a:r>
            <a:r>
              <a:rPr lang="en-US" altLang="zh-TW" dirty="0"/>
              <a:t> [38]</a:t>
            </a:r>
          </a:p>
          <a:p>
            <a:pPr lvl="2"/>
            <a:r>
              <a:rPr lang="en-US" altLang="zh-TW" dirty="0"/>
              <a:t>400 videos</a:t>
            </a:r>
          </a:p>
          <a:p>
            <a:pPr lvl="2"/>
            <a:r>
              <a:rPr lang="en-US" altLang="zh-TW" dirty="0"/>
              <a:t>Dense, Multilabel</a:t>
            </a:r>
          </a:p>
          <a:p>
            <a:pPr lvl="2"/>
            <a:r>
              <a:rPr lang="en-US" altLang="zh-TW" dirty="0"/>
              <a:t>65 action classes</a:t>
            </a:r>
          </a:p>
          <a:p>
            <a:pPr lvl="2"/>
            <a:r>
              <a:rPr lang="en-US" altLang="zh-TW" dirty="0"/>
              <a:t>Average:</a:t>
            </a:r>
          </a:p>
          <a:p>
            <a:pPr lvl="3"/>
            <a:r>
              <a:rPr lang="en-US" altLang="zh-TW" dirty="0"/>
              <a:t>1.5 labels per frame</a:t>
            </a:r>
          </a:p>
          <a:p>
            <a:pPr lvl="3"/>
            <a:r>
              <a:rPr lang="en-US" altLang="zh-TW" dirty="0"/>
              <a:t>10.5 action classes per video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564150C-1DA0-4907-9474-853EBC296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7DFC-B66D-43DF-B0E9-8E7CEE29F342}" type="slidenum">
              <a:rPr lang="zh-TW" altLang="en-US" smtClean="0"/>
              <a:t>16</a:t>
            </a:fld>
            <a:endParaRPr lang="zh-TW" altLang="en-US"/>
          </a:p>
        </p:txBody>
      </p:sp>
      <p:pic>
        <p:nvPicPr>
          <p:cNvPr id="2050" name="Picture 2" descr="http://ai.stanford.edu/~syyeung/resources/multithumos.png">
            <a:extLst>
              <a:ext uri="{FF2B5EF4-FFF2-40B4-BE49-F238E27FC236}">
                <a16:creationId xmlns:a16="http://schemas.microsoft.com/office/drawing/2014/main" id="{4B72A060-229A-4373-AD22-2E0F833752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5317" y="1813272"/>
            <a:ext cx="5128683" cy="4376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84126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D624DD7-FE36-4CAB-8304-C97E50A4E1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Experiments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DAC217D-D665-48BE-B5F0-A3ABEB72A2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altLang="zh-TW" dirty="0"/>
              <a:t>Dataset:</a:t>
            </a:r>
          </a:p>
          <a:p>
            <a:pPr lvl="1"/>
            <a:r>
              <a:rPr lang="en-US" altLang="zh-TW" dirty="0"/>
              <a:t>Charades [29]</a:t>
            </a:r>
          </a:p>
          <a:p>
            <a:pPr lvl="2"/>
            <a:r>
              <a:rPr lang="en-US" altLang="zh-TW" dirty="0"/>
              <a:t>9848 videos</a:t>
            </a:r>
          </a:p>
          <a:p>
            <a:pPr lvl="2"/>
            <a:r>
              <a:rPr lang="en-US" altLang="zh-TW" dirty="0"/>
              <a:t>Daily in door activities</a:t>
            </a:r>
          </a:p>
          <a:p>
            <a:pPr lvl="2"/>
            <a:r>
              <a:rPr lang="en-US" altLang="zh-TW" dirty="0"/>
              <a:t>15 types of indoor scenes</a:t>
            </a:r>
          </a:p>
          <a:p>
            <a:pPr lvl="2"/>
            <a:r>
              <a:rPr lang="en-US" altLang="zh-TW" dirty="0"/>
              <a:t>30 verbs, 46 objects classes </a:t>
            </a:r>
            <a:r>
              <a:rPr lang="zh-TW" altLang="en-US" dirty="0"/>
              <a:t>→ </a:t>
            </a:r>
            <a:r>
              <a:rPr lang="en-US" altLang="zh-TW" dirty="0"/>
              <a:t>157 action classes</a:t>
            </a:r>
          </a:p>
          <a:p>
            <a:pPr lvl="2"/>
            <a:r>
              <a:rPr lang="en-US" altLang="zh-TW" dirty="0"/>
              <a:t>Textual descriptions (Caption task)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564150C-1DA0-4907-9474-853EBC296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7DFC-B66D-43DF-B0E9-8E7CEE29F342}" type="slidenum">
              <a:rPr lang="zh-TW" altLang="en-US" smtClean="0"/>
              <a:t>17</a:t>
            </a:fld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47F5B5BF-4A39-4B73-9C50-C200E5D1D5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3533" y="1120963"/>
            <a:ext cx="2810267" cy="488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6195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D624DD7-FE36-4CAB-8304-C97E50A4E1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Experiments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DAC217D-D665-48BE-B5F0-A3ABEB72A2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altLang="zh-TW" dirty="0"/>
              <a:t>Dataset:</a:t>
            </a:r>
          </a:p>
          <a:p>
            <a:pPr lvl="1"/>
            <a:r>
              <a:rPr lang="en-US" altLang="zh-TW" dirty="0"/>
              <a:t>Toyota </a:t>
            </a:r>
            <a:r>
              <a:rPr lang="en-US" altLang="zh-TW" dirty="0" err="1"/>
              <a:t>Smarthome</a:t>
            </a:r>
            <a:r>
              <a:rPr lang="en-US" altLang="zh-TW" dirty="0"/>
              <a:t> Untrimmed (TSU) [5]</a:t>
            </a:r>
          </a:p>
          <a:p>
            <a:pPr lvl="2"/>
            <a:r>
              <a:rPr lang="en-US" altLang="zh-TW" dirty="0"/>
              <a:t>Activity detection task in long untrimmed videos</a:t>
            </a:r>
          </a:p>
          <a:p>
            <a:pPr lvl="2"/>
            <a:r>
              <a:rPr lang="en-US" altLang="zh-TW" dirty="0"/>
              <a:t>536 videos (with an average duration of 21 mins)</a:t>
            </a:r>
          </a:p>
          <a:p>
            <a:pPr lvl="2"/>
            <a:r>
              <a:rPr lang="en-US" altLang="zh-TW" dirty="0"/>
              <a:t>51 activities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564150C-1DA0-4907-9474-853EBC296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7DFC-B66D-43DF-B0E9-8E7CEE29F342}" type="slidenum">
              <a:rPr lang="zh-TW" altLang="en-US" smtClean="0"/>
              <a:t>18</a:t>
            </a:fld>
            <a:endParaRPr lang="zh-TW" altLang="en-US"/>
          </a:p>
        </p:txBody>
      </p:sp>
      <p:pic>
        <p:nvPicPr>
          <p:cNvPr id="4098" name="Picture 2" descr="https://project.inria.fr/toyotasmarthome/files/2020/12/logo-2-1024x256.png">
            <a:extLst>
              <a:ext uri="{FF2B5EF4-FFF2-40B4-BE49-F238E27FC236}">
                <a16:creationId xmlns:a16="http://schemas.microsoft.com/office/drawing/2014/main" id="{24657F4C-3380-4D89-BDD1-EB4A900139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933" y="3818765"/>
            <a:ext cx="7586133" cy="1896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5B29B651-2499-442D-B106-8B3857CDE4C1}"/>
              </a:ext>
            </a:extLst>
          </p:cNvPr>
          <p:cNvSpPr/>
          <p:nvPr/>
        </p:nvSpPr>
        <p:spPr>
          <a:xfrm>
            <a:off x="838200" y="5935770"/>
            <a:ext cx="10515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altLang="zh-TW" sz="1200" dirty="0">
                <a:latin typeface="NimbusRomNo9L-Regu"/>
              </a:rPr>
              <a:t>[5] Rui Dai, Srijan Das, Saurav Sharma, Luca Minciullo, Lorenzo Garattoni, Francois Bremond, and Gianpiero </a:t>
            </a:r>
            <a:r>
              <a:rPr lang="en-US" altLang="zh-TW" sz="1200" dirty="0">
                <a:latin typeface="NimbusRomNo9L-Regu"/>
              </a:rPr>
              <a:t>Francesca. Toyota </a:t>
            </a:r>
            <a:r>
              <a:rPr lang="en-US" altLang="zh-TW" sz="1200" dirty="0" err="1">
                <a:latin typeface="NimbusRomNo9L-Regu"/>
              </a:rPr>
              <a:t>smarthome</a:t>
            </a:r>
            <a:r>
              <a:rPr lang="en-US" altLang="zh-TW" sz="1200" dirty="0">
                <a:latin typeface="NimbusRomNo9L-Regu"/>
              </a:rPr>
              <a:t> untrimmed: Real-world untrimmed videos for activity detection. </a:t>
            </a:r>
            <a:r>
              <a:rPr lang="en-US" altLang="zh-TW" sz="1200" i="1" dirty="0" err="1">
                <a:latin typeface="NimbusRomNo9L-ReguItal"/>
              </a:rPr>
              <a:t>arXiv</a:t>
            </a:r>
            <a:r>
              <a:rPr lang="en-US" altLang="zh-TW" sz="1200" i="1" dirty="0">
                <a:latin typeface="NimbusRomNo9L-ReguItal"/>
              </a:rPr>
              <a:t> preprint arXiv:2010.14982</a:t>
            </a:r>
            <a:r>
              <a:rPr lang="en-US" altLang="zh-TW" sz="1200" dirty="0">
                <a:latin typeface="NimbusRomNo9L-Regu"/>
              </a:rPr>
              <a:t>, 2020.</a:t>
            </a:r>
            <a:endParaRPr lang="zh-TW" altLang="en-US" sz="1200" dirty="0"/>
          </a:p>
        </p:txBody>
      </p:sp>
    </p:spTree>
    <p:extLst>
      <p:ext uri="{BB962C8B-B14F-4D97-AF65-F5344CB8AC3E}">
        <p14:creationId xmlns:p14="http://schemas.microsoft.com/office/powerpoint/2010/main" val="8286392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22AFF48-78AE-40E0-957A-93D59A9A1E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Experiments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474893AD-71C2-4337-8FD7-0215827906F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5"/>
                <a:ext cx="10515600" cy="4895850"/>
              </a:xfrm>
            </p:spPr>
            <p:txBody>
              <a:bodyPr>
                <a:normAutofit/>
              </a:bodyPr>
              <a:lstStyle/>
              <a:p>
                <a:r>
                  <a:rPr lang="en-US" altLang="zh-TW" dirty="0"/>
                  <a:t>Evaluation Metrics</a:t>
                </a:r>
              </a:p>
              <a:p>
                <a:pPr lvl="1"/>
                <a:r>
                  <a:rPr lang="en-US" altLang="zh-TW" dirty="0"/>
                  <a:t>Measuring the </a:t>
                </a:r>
                <a:r>
                  <a:rPr lang="en-US" altLang="zh-TW" b="1" dirty="0"/>
                  <a:t>mean Average Precision</a:t>
                </a:r>
                <a:r>
                  <a:rPr lang="en-US" altLang="zh-TW" dirty="0"/>
                  <a:t> (</a:t>
                </a:r>
                <a:r>
                  <a:rPr lang="en-US" altLang="zh-TW" dirty="0" err="1"/>
                  <a:t>mAP</a:t>
                </a:r>
                <a:r>
                  <a:rPr lang="en-US" altLang="zh-TW" dirty="0"/>
                  <a:t>) by predicting actions for each frame (frame-based </a:t>
                </a:r>
                <a:r>
                  <a:rPr lang="en-US" altLang="zh-TW" dirty="0" err="1"/>
                  <a:t>mAP</a:t>
                </a:r>
                <a:r>
                  <a:rPr lang="en-US" altLang="zh-TW" dirty="0"/>
                  <a:t>) of test videos.</a:t>
                </a:r>
              </a:p>
              <a:p>
                <a:pPr lvl="1"/>
                <a:endParaRPr lang="en-US" altLang="zh-TW" dirty="0"/>
              </a:p>
              <a:p>
                <a:r>
                  <a:rPr lang="en-US" altLang="zh-TW" dirty="0"/>
                  <a:t>Implementation Details</a:t>
                </a:r>
              </a:p>
              <a:p>
                <a:pPr lvl="1"/>
                <a:r>
                  <a:rPr lang="en-US" altLang="zh-TW" dirty="0"/>
                  <a:t>Blocks: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=5</m:t>
                    </m:r>
                  </m:oMath>
                </a14:m>
                <a:endParaRPr lang="en-US" altLang="zh-TW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=1024, </m:t>
                    </m:r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=512</m:t>
                    </m:r>
                  </m:oMath>
                </a14:m>
                <a:endParaRPr lang="en-US" altLang="zh-TW" dirty="0"/>
              </a:p>
              <a:p>
                <a:pPr lvl="1"/>
                <a:r>
                  <a:rPr lang="en-US" altLang="zh-TW" dirty="0"/>
                  <a:t>Two-stream: (Fusion: mean pooling)</a:t>
                </a:r>
              </a:p>
              <a:p>
                <a:pPr lvl="2"/>
                <a:r>
                  <a:rPr lang="en-US" altLang="zh-TW" dirty="0"/>
                  <a:t>Charades</a:t>
                </a:r>
              </a:p>
              <a:p>
                <a:pPr lvl="2"/>
                <a:r>
                  <a:rPr lang="en-US" altLang="zh-TW" dirty="0"/>
                  <a:t>Multi-THUMOS</a:t>
                </a:r>
              </a:p>
              <a:p>
                <a:pPr lvl="1"/>
                <a:r>
                  <a:rPr lang="en-US" altLang="zh-TW" dirty="0"/>
                  <a:t>RGB:</a:t>
                </a:r>
              </a:p>
              <a:p>
                <a:pPr lvl="2"/>
                <a:r>
                  <a:rPr lang="en-US" altLang="zh-TW" dirty="0"/>
                  <a:t>TSU</a:t>
                </a:r>
                <a:endParaRPr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474893AD-71C2-4337-8FD7-0215827906F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5"/>
                <a:ext cx="10515600" cy="4895850"/>
              </a:xfrm>
              <a:blipFill>
                <a:blip r:embed="rId2"/>
                <a:stretch>
                  <a:fillRect l="-1043" t="-1990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A87A60B-4446-42F4-83CC-9A63EC6B85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7DFC-B66D-43DF-B0E9-8E7CEE29F342}" type="slidenum">
              <a:rPr lang="zh-TW" altLang="en-US" smtClean="0"/>
              <a:t>19</a:t>
            </a:fld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7FBD1FC7-DDF0-449C-8616-C678DC4FB44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7509"/>
          <a:stretch/>
        </p:blipFill>
        <p:spPr>
          <a:xfrm>
            <a:off x="7008318" y="4080405"/>
            <a:ext cx="4562050" cy="2141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803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48CF3A8-1975-496B-A9E1-BECD2DE388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Outline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4729CA3-65D7-4E37-9395-4AC638C09B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Introduction</a:t>
            </a:r>
          </a:p>
          <a:p>
            <a:r>
              <a:rPr lang="en-US" altLang="zh-TW" dirty="0"/>
              <a:t>Method</a:t>
            </a:r>
          </a:p>
          <a:p>
            <a:r>
              <a:rPr lang="en-US" altLang="zh-TW" dirty="0"/>
              <a:t>Experiment</a:t>
            </a:r>
          </a:p>
          <a:p>
            <a:r>
              <a:rPr lang="en-US" altLang="zh-TW" dirty="0"/>
              <a:t>Conclusion</a:t>
            </a:r>
          </a:p>
          <a:p>
            <a:r>
              <a:rPr lang="en-US" altLang="zh-TW" dirty="0"/>
              <a:t>Progress Report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232AA6D7-334D-4F93-9036-4C54AC56C3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7DFC-B66D-43DF-B0E9-8E7CEE29F342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456942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95D9C14-8199-4645-A8DB-C04833113D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Experiments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E7BF516-BDFA-4761-8D55-FB9F4AD486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Comparison with state-of-the-art methods</a:t>
            </a:r>
          </a:p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C88DF7C-EDCB-4A78-A54D-4AEF64DE9E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7DFC-B66D-43DF-B0E9-8E7CEE29F342}" type="slidenum">
              <a:rPr lang="zh-TW" altLang="en-US" smtClean="0"/>
              <a:t>20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44538B1A-E058-4A19-A6C8-4FA9DE9887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597150"/>
            <a:ext cx="4878974" cy="3714750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0252D265-1513-44CA-A439-89F148475B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7049" y="2494491"/>
            <a:ext cx="4946751" cy="3920067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id="{987D3199-E9D7-4782-AE29-D945257A02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3879" y="3013730"/>
            <a:ext cx="5384241" cy="2211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100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78C1856-9EE0-4753-A4F7-A5A2322742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Experiments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5D81835-9867-4F53-9D2A-FA9C0BD27E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altLang="zh-TW" dirty="0"/>
              <a:t>Ablation Study</a:t>
            </a:r>
          </a:p>
          <a:p>
            <a:pPr lvl="1"/>
            <a:r>
              <a:rPr lang="en-US" altLang="zh-TW" dirty="0"/>
              <a:t>Standard Temporal Convolutional Layer (STCL)</a:t>
            </a:r>
          </a:p>
          <a:p>
            <a:pPr lvl="1"/>
            <a:r>
              <a:rPr lang="en-US" altLang="zh-TW" dirty="0"/>
              <a:t>Dilated Attention Layer (DAL)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378FDAC-03F1-4B2B-A515-CDE0199D2D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7DFC-B66D-43DF-B0E9-8E7CEE29F342}" type="slidenum">
              <a:rPr lang="zh-TW" altLang="en-US" smtClean="0"/>
              <a:t>21</a:t>
            </a:fld>
            <a:endParaRPr lang="zh-TW" altLang="en-US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CBE7053F-6305-459E-A03C-468599AFC65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7509"/>
          <a:stretch/>
        </p:blipFill>
        <p:spPr>
          <a:xfrm>
            <a:off x="7736451" y="229680"/>
            <a:ext cx="3896749" cy="1828777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D6D65605-71E2-41C9-8E22-9DF545F8B7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8599" y="3209395"/>
            <a:ext cx="7069639" cy="2967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7467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13D2E86-78BB-41E9-B3E4-67233E6CE1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Experiments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BA75F5E-EB76-4194-AFE5-991F747355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altLang="zh-TW" dirty="0"/>
              <a:t>We show that PDAN (Low)</a:t>
            </a:r>
            <a:r>
              <a:rPr lang="zh-TW" altLang="en-US" dirty="0"/>
              <a:t> </a:t>
            </a:r>
            <a:r>
              <a:rPr lang="en-US" altLang="zh-TW" dirty="0"/>
              <a:t>can better detect short actions, and PDAN (High) can better</a:t>
            </a:r>
            <a:r>
              <a:rPr lang="zh-TW" altLang="en-US" dirty="0"/>
              <a:t> </a:t>
            </a:r>
            <a:r>
              <a:rPr lang="en-US" altLang="zh-TW" dirty="0"/>
              <a:t>detect the Long actions.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465AD0D-0EE7-47F4-A1B7-655D3ADBB5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7DFC-B66D-43DF-B0E9-8E7CEE29F342}" type="slidenum">
              <a:rPr lang="zh-TW" altLang="en-US" smtClean="0"/>
              <a:t>22</a:t>
            </a:fld>
            <a:endParaRPr lang="zh-TW" altLang="en-US"/>
          </a:p>
        </p:txBody>
      </p:sp>
      <p:grpSp>
        <p:nvGrpSpPr>
          <p:cNvPr id="8" name="群組 7">
            <a:extLst>
              <a:ext uri="{FF2B5EF4-FFF2-40B4-BE49-F238E27FC236}">
                <a16:creationId xmlns:a16="http://schemas.microsoft.com/office/drawing/2014/main" id="{715C0C74-2A8D-4285-B1B3-FE44E9EE6970}"/>
              </a:ext>
            </a:extLst>
          </p:cNvPr>
          <p:cNvGrpSpPr/>
          <p:nvPr/>
        </p:nvGrpSpPr>
        <p:grpSpPr>
          <a:xfrm>
            <a:off x="6112931" y="3916627"/>
            <a:ext cx="5240869" cy="1093547"/>
            <a:chOff x="660398" y="5495785"/>
            <a:chExt cx="7069639" cy="1475134"/>
          </a:xfrm>
        </p:grpSpPr>
        <p:pic>
          <p:nvPicPr>
            <p:cNvPr id="6" name="圖片 5">
              <a:extLst>
                <a:ext uri="{FF2B5EF4-FFF2-40B4-BE49-F238E27FC236}">
                  <a16:creationId xmlns:a16="http://schemas.microsoft.com/office/drawing/2014/main" id="{AB5B8B04-45CD-4609-BEB6-1A5607922C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64213" b="1455"/>
            <a:stretch/>
          </p:blipFill>
          <p:spPr>
            <a:xfrm>
              <a:off x="660398" y="5952065"/>
              <a:ext cx="7069639" cy="1018854"/>
            </a:xfrm>
            <a:prstGeom prst="rect">
              <a:avLst/>
            </a:prstGeom>
          </p:spPr>
        </p:pic>
        <p:pic>
          <p:nvPicPr>
            <p:cNvPr id="7" name="圖片 6">
              <a:extLst>
                <a:ext uri="{FF2B5EF4-FFF2-40B4-BE49-F238E27FC236}">
                  <a16:creationId xmlns:a16="http://schemas.microsoft.com/office/drawing/2014/main" id="{E6AE7A82-21C5-434B-AAB6-1304A1970DA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b="84624"/>
            <a:stretch/>
          </p:blipFill>
          <p:spPr>
            <a:xfrm>
              <a:off x="660398" y="5495785"/>
              <a:ext cx="7069639" cy="456282"/>
            </a:xfrm>
            <a:prstGeom prst="rect">
              <a:avLst/>
            </a:prstGeom>
          </p:spPr>
        </p:pic>
      </p:grpSp>
      <p:pic>
        <p:nvPicPr>
          <p:cNvPr id="10" name="圖片 9">
            <a:extLst>
              <a:ext uri="{FF2B5EF4-FFF2-40B4-BE49-F238E27FC236}">
                <a16:creationId xmlns:a16="http://schemas.microsoft.com/office/drawing/2014/main" id="{B51E2B5D-F506-4E9C-B3A2-A539854B23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4011" y="3269244"/>
            <a:ext cx="4243110" cy="2726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5308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61BB282-F255-4A79-9993-AAACEB3E8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Experiments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2A0CAB8-F799-4487-A73A-4EE4054C10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Ablation Study</a:t>
            </a:r>
          </a:p>
          <a:p>
            <a:pPr lvl="1"/>
            <a:r>
              <a:rPr lang="en-US" altLang="zh-TW" dirty="0"/>
              <a:t>While increasing to 6-blocks improves the performance for long actions (+0.4%), it deteriorates the performance for short actions.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7EDAF440-7E63-46A9-B79D-BB5C25455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7DFC-B66D-43DF-B0E9-8E7CEE29F342}" type="slidenum">
              <a:rPr lang="zh-TW" altLang="en-US" smtClean="0"/>
              <a:t>23</a:t>
            </a:fld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EDF53183-87B3-4210-B158-2AFD74D68A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4171" y="4001294"/>
            <a:ext cx="3924848" cy="1257475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CE00F814-0EF5-45E8-B1DD-1358FA6254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0582" y="3361904"/>
            <a:ext cx="3254418" cy="2536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8526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6CFFB66-65AD-4632-AAD5-5270E610C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Experiments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1A3D839-8914-497A-8AE8-AC546112A1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DAL </a:t>
            </a:r>
            <a:r>
              <a:rPr lang="en-US" altLang="zh-TW" dirty="0" err="1"/>
              <a:t>v.s</a:t>
            </a:r>
            <a:r>
              <a:rPr lang="en-US" altLang="zh-TW" dirty="0"/>
              <a:t>. Non-Local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05499FE-F8F5-47F0-B5D0-4A5A155602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7DFC-B66D-43DF-B0E9-8E7CEE29F342}" type="slidenum">
              <a:rPr lang="zh-TW" altLang="en-US" smtClean="0"/>
              <a:t>24</a:t>
            </a:fld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69A94DD7-31DF-4EC8-AC22-F13678A255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9598" y="2495114"/>
            <a:ext cx="6732804" cy="3012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7687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9A42929-287E-41D5-AF35-DDC25F25FE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Experiments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78100C2-EAED-4AC7-A2A4-8ECE818131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3601" y="1990195"/>
            <a:ext cx="4978400" cy="4351338"/>
          </a:xfrm>
        </p:spPr>
        <p:txBody>
          <a:bodyPr>
            <a:normAutofit/>
          </a:bodyPr>
          <a:lstStyle/>
          <a:p>
            <a:r>
              <a:rPr lang="en-US" altLang="zh-TW" sz="2000" dirty="0"/>
              <a:t>Multi-tasking</a:t>
            </a:r>
          </a:p>
          <a:p>
            <a:pPr lvl="1"/>
            <a:r>
              <a:rPr lang="en-US" altLang="zh-TW" sz="1600" dirty="0"/>
              <a:t>Sparse: 1-5 concurrent actions</a:t>
            </a:r>
          </a:p>
          <a:p>
            <a:pPr lvl="1"/>
            <a:r>
              <a:rPr lang="en-US" altLang="zh-TW" sz="1600" dirty="0"/>
              <a:t>Medium: 6-9 concurrent actions</a:t>
            </a:r>
          </a:p>
          <a:p>
            <a:pPr lvl="1"/>
            <a:r>
              <a:rPr lang="en-US" altLang="zh-TW" sz="1600" dirty="0"/>
              <a:t>Dense: more than 10 concurrent actions</a:t>
            </a:r>
          </a:p>
          <a:p>
            <a:r>
              <a:rPr lang="en-US" altLang="zh-TW" sz="2000" dirty="0"/>
              <a:t>Short &amp;  Long temporal duration</a:t>
            </a:r>
          </a:p>
          <a:p>
            <a:pPr lvl="1"/>
            <a:r>
              <a:rPr lang="en-US" altLang="zh-TW" sz="1600" dirty="0"/>
              <a:t>short actions (10 sec)</a:t>
            </a:r>
          </a:p>
          <a:p>
            <a:pPr lvl="1"/>
            <a:r>
              <a:rPr lang="en-US" altLang="zh-TW" sz="1600" dirty="0"/>
              <a:t>long actions (&gt; 10 sec)</a:t>
            </a:r>
            <a:endParaRPr lang="zh-TW" altLang="en-US" sz="1600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0E01B21-E260-4410-9E90-05B760F85B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7DFC-B66D-43DF-B0E9-8E7CEE29F342}" type="slidenum">
              <a:rPr lang="zh-TW" altLang="en-US" smtClean="0"/>
              <a:t>25</a:t>
            </a:fld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6FE524AD-87EA-404D-859E-36F8634849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223" y="1916375"/>
            <a:ext cx="6788378" cy="3772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8531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48CF3A8-1975-496B-A9E1-BECD2DE388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Outline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4729CA3-65D7-4E37-9395-4AC638C09B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solidFill>
                  <a:schemeClr val="bg2">
                    <a:lumMod val="75000"/>
                  </a:schemeClr>
                </a:solidFill>
              </a:rPr>
              <a:t>Introduction</a:t>
            </a:r>
          </a:p>
          <a:p>
            <a:r>
              <a:rPr lang="en-US" altLang="zh-TW" dirty="0">
                <a:solidFill>
                  <a:schemeClr val="bg2">
                    <a:lumMod val="75000"/>
                  </a:schemeClr>
                </a:solidFill>
              </a:rPr>
              <a:t>Method</a:t>
            </a:r>
          </a:p>
          <a:p>
            <a:r>
              <a:rPr lang="en-US" altLang="zh-TW" dirty="0">
                <a:solidFill>
                  <a:schemeClr val="bg2">
                    <a:lumMod val="75000"/>
                  </a:schemeClr>
                </a:solidFill>
              </a:rPr>
              <a:t>Experiment</a:t>
            </a:r>
          </a:p>
          <a:p>
            <a:r>
              <a:rPr lang="en-US" altLang="zh-TW" dirty="0"/>
              <a:t>Conclusion</a:t>
            </a:r>
          </a:p>
          <a:p>
            <a:r>
              <a:rPr lang="en-US" altLang="zh-TW" dirty="0">
                <a:solidFill>
                  <a:schemeClr val="bg2">
                    <a:lumMod val="75000"/>
                  </a:schemeClr>
                </a:solidFill>
              </a:rPr>
              <a:t>Progress Report</a:t>
            </a:r>
            <a:endParaRPr lang="zh-TW" altLang="en-US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232AA6D7-334D-4F93-9036-4C54AC56C3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7DFC-B66D-43DF-B0E9-8E7CEE29F342}" type="slidenum">
              <a:rPr lang="zh-TW" altLang="en-US" smtClean="0"/>
              <a:t>26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297369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830C99A-E62A-449D-A6DF-2270E90826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Conclusion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8412568-04EB-4B95-8E23-992E618DE4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In this paper, we tackle the modeling of complex temporal relations in densely annotated video streams.</a:t>
            </a:r>
          </a:p>
          <a:p>
            <a:r>
              <a:rPr lang="en-US" altLang="zh-TW" dirty="0"/>
              <a:t>We propose a </a:t>
            </a:r>
            <a:r>
              <a:rPr lang="en-US" altLang="zh-TW" b="1" dirty="0"/>
              <a:t>Dilated Attention Layer (DAL) </a:t>
            </a:r>
            <a:r>
              <a:rPr lang="en-US" altLang="zh-TW" dirty="0"/>
              <a:t>and further </a:t>
            </a:r>
            <a:r>
              <a:rPr lang="en-US" altLang="zh-TW" b="1" dirty="0"/>
              <a:t>Pyramid Dilated Attention Network (PDAN) </a:t>
            </a:r>
            <a:r>
              <a:rPr lang="en-US" altLang="zh-TW" dirty="0"/>
              <a:t>to learn better feature representation across time.</a:t>
            </a:r>
          </a:p>
          <a:p>
            <a:r>
              <a:rPr lang="en-US" altLang="zh-TW" dirty="0"/>
              <a:t>Our experiments confirm that PDAN outperforms the state-of-the-art methods on all the datasets.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A8FFE5F-23C9-43D9-9B99-92C0EE6AC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7DFC-B66D-43DF-B0E9-8E7CEE29F342}" type="slidenum">
              <a:rPr lang="zh-TW" altLang="en-US" smtClean="0"/>
              <a:t>27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3028071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48CF3A8-1975-496B-A9E1-BECD2DE388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Outline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4729CA3-65D7-4E37-9395-4AC638C09B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solidFill>
                  <a:schemeClr val="bg2">
                    <a:lumMod val="75000"/>
                  </a:schemeClr>
                </a:solidFill>
              </a:rPr>
              <a:t>Introduction</a:t>
            </a:r>
          </a:p>
          <a:p>
            <a:r>
              <a:rPr lang="en-US" altLang="zh-TW" dirty="0">
                <a:solidFill>
                  <a:schemeClr val="bg2">
                    <a:lumMod val="75000"/>
                  </a:schemeClr>
                </a:solidFill>
              </a:rPr>
              <a:t>Method</a:t>
            </a:r>
          </a:p>
          <a:p>
            <a:r>
              <a:rPr lang="en-US" altLang="zh-TW" dirty="0">
                <a:solidFill>
                  <a:schemeClr val="bg2">
                    <a:lumMod val="75000"/>
                  </a:schemeClr>
                </a:solidFill>
              </a:rPr>
              <a:t>Experiment</a:t>
            </a:r>
          </a:p>
          <a:p>
            <a:r>
              <a:rPr lang="en-US" altLang="zh-TW" dirty="0">
                <a:solidFill>
                  <a:schemeClr val="bg2">
                    <a:lumMod val="75000"/>
                  </a:schemeClr>
                </a:solidFill>
              </a:rPr>
              <a:t>Conclusion</a:t>
            </a:r>
          </a:p>
          <a:p>
            <a:r>
              <a:rPr lang="en-US" altLang="zh-TW" dirty="0"/>
              <a:t>Progress Report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232AA6D7-334D-4F93-9036-4C54AC56C3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7DFC-B66D-43DF-B0E9-8E7CEE29F342}" type="slidenum">
              <a:rPr lang="zh-TW" altLang="en-US" smtClean="0"/>
              <a:t>28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8816670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B6DF90B-FD8C-404E-A755-E7372ADF1D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Task Goals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D811372-6472-4B55-84A3-5C89E81591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err="1"/>
              <a:t>AverMedia</a:t>
            </a:r>
            <a:r>
              <a:rPr lang="en-US" altLang="zh-TW" dirty="0"/>
              <a:t> </a:t>
            </a:r>
            <a:r>
              <a:rPr lang="zh-TW" altLang="en-US" dirty="0"/>
              <a:t>產學合作</a:t>
            </a:r>
            <a:endParaRPr lang="en-US" altLang="zh-TW" dirty="0"/>
          </a:p>
          <a:p>
            <a:r>
              <a:rPr lang="en-US" altLang="zh-TW" dirty="0"/>
              <a:t>Action recognition in </a:t>
            </a:r>
            <a:r>
              <a:rPr lang="en-US" altLang="zh-TW" b="1" dirty="0">
                <a:solidFill>
                  <a:srgbClr val="FF0000"/>
                </a:solidFill>
              </a:rPr>
              <a:t>classroom</a:t>
            </a:r>
            <a:r>
              <a:rPr lang="en-US" altLang="zh-TW" dirty="0"/>
              <a:t> or </a:t>
            </a:r>
            <a:r>
              <a:rPr lang="en-US" altLang="zh-TW" b="1" dirty="0">
                <a:solidFill>
                  <a:srgbClr val="FF0000"/>
                </a:solidFill>
              </a:rPr>
              <a:t>meeting room</a:t>
            </a:r>
          </a:p>
          <a:p>
            <a:pPr lvl="1"/>
            <a:r>
              <a:rPr lang="en-US" altLang="zh-TW" b="1" dirty="0"/>
              <a:t>Sit</a:t>
            </a:r>
          </a:p>
          <a:p>
            <a:pPr lvl="1"/>
            <a:r>
              <a:rPr lang="en-US" altLang="zh-TW" b="1" dirty="0"/>
              <a:t>Stand</a:t>
            </a:r>
          </a:p>
          <a:p>
            <a:pPr lvl="1"/>
            <a:r>
              <a:rPr lang="en-US" altLang="zh-TW" b="1" dirty="0"/>
              <a:t>Raise</a:t>
            </a:r>
            <a:endParaRPr lang="zh-TW" altLang="en-US" b="1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10A5206-7C1F-4262-958D-40E6F47AB4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7DFC-B66D-43DF-B0E9-8E7CEE29F342}" type="slidenum">
              <a:rPr lang="zh-TW" altLang="en-US" smtClean="0"/>
              <a:t>29</a:t>
            </a:fld>
            <a:endParaRPr lang="zh-TW" altLang="en-US"/>
          </a:p>
        </p:txBody>
      </p:sp>
      <p:pic>
        <p:nvPicPr>
          <p:cNvPr id="25" name="圖片 24">
            <a:extLst>
              <a:ext uri="{FF2B5EF4-FFF2-40B4-BE49-F238E27FC236}">
                <a16:creationId xmlns:a16="http://schemas.microsoft.com/office/drawing/2014/main" id="{E955A1C4-F194-48C3-BBD6-0AE5AD92AE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263" y="4220187"/>
            <a:ext cx="3907373" cy="1953687"/>
          </a:xfrm>
          <a:prstGeom prst="rect">
            <a:avLst/>
          </a:prstGeom>
        </p:spPr>
      </p:pic>
      <p:pic>
        <p:nvPicPr>
          <p:cNvPr id="26" name="圖片 25">
            <a:extLst>
              <a:ext uri="{FF2B5EF4-FFF2-40B4-BE49-F238E27FC236}">
                <a16:creationId xmlns:a16="http://schemas.microsoft.com/office/drawing/2014/main" id="{BA0443C5-54B5-47E6-96DE-5718B75D2C44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1212" y="4061047"/>
            <a:ext cx="3304284" cy="2205610"/>
          </a:xfrm>
          <a:prstGeom prst="rect">
            <a:avLst/>
          </a:prstGeom>
        </p:spPr>
      </p:pic>
      <p:pic>
        <p:nvPicPr>
          <p:cNvPr id="27" name="圖片 26">
            <a:extLst>
              <a:ext uri="{FF2B5EF4-FFF2-40B4-BE49-F238E27FC236}">
                <a16:creationId xmlns:a16="http://schemas.microsoft.com/office/drawing/2014/main" id="{CCC42173-933A-4D5D-B3CD-75CA76CA8E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5072" y="4061047"/>
            <a:ext cx="2948727" cy="2208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8726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48CF3A8-1975-496B-A9E1-BECD2DE388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Outline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4729CA3-65D7-4E37-9395-4AC638C09B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Introduction</a:t>
            </a:r>
          </a:p>
          <a:p>
            <a:r>
              <a:rPr lang="en-US" altLang="zh-TW" dirty="0">
                <a:solidFill>
                  <a:schemeClr val="bg2">
                    <a:lumMod val="75000"/>
                  </a:schemeClr>
                </a:solidFill>
              </a:rPr>
              <a:t>Method</a:t>
            </a:r>
          </a:p>
          <a:p>
            <a:r>
              <a:rPr lang="en-US" altLang="zh-TW" dirty="0">
                <a:solidFill>
                  <a:schemeClr val="bg2">
                    <a:lumMod val="75000"/>
                  </a:schemeClr>
                </a:solidFill>
              </a:rPr>
              <a:t>Experiment</a:t>
            </a:r>
          </a:p>
          <a:p>
            <a:r>
              <a:rPr lang="en-US" altLang="zh-TW" dirty="0">
                <a:solidFill>
                  <a:schemeClr val="bg2">
                    <a:lumMod val="75000"/>
                  </a:schemeClr>
                </a:solidFill>
              </a:rPr>
              <a:t>Conclusion</a:t>
            </a:r>
          </a:p>
          <a:p>
            <a:r>
              <a:rPr lang="en-US" altLang="zh-TW" dirty="0">
                <a:solidFill>
                  <a:schemeClr val="bg2">
                    <a:lumMod val="75000"/>
                  </a:schemeClr>
                </a:solidFill>
              </a:rPr>
              <a:t>Progress Report</a:t>
            </a:r>
            <a:endParaRPr lang="zh-TW" altLang="en-US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B27F971-DC9D-474B-AFD2-8A435140B8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7DFC-B66D-43DF-B0E9-8E7CEE29F342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894486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Reference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Action Recognition in Still Images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7DFC-B66D-43DF-B0E9-8E7CEE29F342}" type="slidenum">
              <a:rPr lang="zh-TW" altLang="en-US" smtClean="0"/>
              <a:t>30</a:t>
            </a:fld>
            <a:endParaRPr lang="zh-TW" altLang="en-US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0" y="2647075"/>
            <a:ext cx="8610600" cy="2708437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25700436-CC4E-485E-8857-2B05E65DAB7C}"/>
              </a:ext>
            </a:extLst>
          </p:cNvPr>
          <p:cNvSpPr txBox="1"/>
          <p:nvPr/>
        </p:nvSpPr>
        <p:spPr>
          <a:xfrm>
            <a:off x="838199" y="5946129"/>
            <a:ext cx="105156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/>
              <a:t>* </a:t>
            </a:r>
            <a:r>
              <a:rPr lang="en-US" altLang="zh-TW" sz="1200" dirty="0" err="1"/>
              <a:t>Sina</a:t>
            </a:r>
            <a:r>
              <a:rPr lang="en-US" altLang="zh-TW" sz="1200" dirty="0"/>
              <a:t> Mohammadi , </a:t>
            </a:r>
            <a:r>
              <a:rPr lang="en-US" altLang="zh-TW" sz="1200" dirty="0" err="1"/>
              <a:t>Sina</a:t>
            </a:r>
            <a:r>
              <a:rPr lang="en-US" altLang="zh-TW" sz="1200" dirty="0"/>
              <a:t> </a:t>
            </a:r>
            <a:r>
              <a:rPr lang="en-US" altLang="zh-TW" sz="1200" dirty="0" err="1"/>
              <a:t>Ghofrani</a:t>
            </a:r>
            <a:r>
              <a:rPr lang="en-US" altLang="zh-TW" sz="1200" dirty="0"/>
              <a:t> </a:t>
            </a:r>
            <a:r>
              <a:rPr lang="en-US" altLang="zh-TW" sz="1200" dirty="0" err="1"/>
              <a:t>Majelan</a:t>
            </a:r>
            <a:r>
              <a:rPr lang="en-US" altLang="zh-TW" sz="1200" dirty="0"/>
              <a:t> , and Shahriar B. </a:t>
            </a:r>
            <a:r>
              <a:rPr lang="en-US" altLang="zh-TW" sz="1200" dirty="0" err="1"/>
              <a:t>Shokouhi</a:t>
            </a:r>
            <a:r>
              <a:rPr lang="en-US" altLang="zh-TW" sz="1200" dirty="0"/>
              <a:t>. Ensembles of Deep Neural Networks for Action Recognition in Still Images. arXiv:2003.09893, 2020</a:t>
            </a:r>
            <a:endParaRPr lang="zh-TW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5292076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3C08172-698C-40A2-ACDE-6EB4A0D619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Reference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A9569E8-D800-4588-A6CE-C1947F0DDA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Different Pre-trained CNNs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EFECB52D-C69F-456D-83CA-A588F99FC6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7DFC-B66D-43DF-B0E9-8E7CEE29F342}" type="slidenum">
              <a:rPr lang="zh-TW" altLang="en-US" smtClean="0"/>
              <a:t>31</a:t>
            </a:fld>
            <a:endParaRPr lang="zh-TW" altLang="en-US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BD302015-0186-4EE9-A5D7-AEC78A1205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4364" y="2453265"/>
            <a:ext cx="5163271" cy="3096057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0E1B2496-856F-4A01-A375-963C0F6E4330}"/>
              </a:ext>
            </a:extLst>
          </p:cNvPr>
          <p:cNvSpPr/>
          <p:nvPr/>
        </p:nvSpPr>
        <p:spPr>
          <a:xfrm>
            <a:off x="3514364" y="3801532"/>
            <a:ext cx="5096236" cy="46566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0652CCD-253E-42C7-A52A-C50CED417901}"/>
              </a:ext>
            </a:extLst>
          </p:cNvPr>
          <p:cNvSpPr/>
          <p:nvPr/>
        </p:nvSpPr>
        <p:spPr>
          <a:xfrm>
            <a:off x="3514364" y="4917282"/>
            <a:ext cx="5096236" cy="26246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8773930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DDBE46E-E343-467B-8A07-09DACACA22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Method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8343B27-022E-4F99-A947-1684E786D0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9" name="投影片編號版面配置區 38">
            <a:extLst>
              <a:ext uri="{FF2B5EF4-FFF2-40B4-BE49-F238E27FC236}">
                <a16:creationId xmlns:a16="http://schemas.microsoft.com/office/drawing/2014/main" id="{2BF9F43C-71E2-42FC-A9E1-49BBAB362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FF9AD-A7C7-4977-9F1F-A774A507622E}" type="slidenum">
              <a:rPr lang="zh-TW" altLang="en-US" smtClean="0"/>
              <a:t>32</a:t>
            </a:fld>
            <a:endParaRPr lang="zh-TW" altLang="en-US" dirty="0"/>
          </a:p>
        </p:txBody>
      </p:sp>
      <p:grpSp>
        <p:nvGrpSpPr>
          <p:cNvPr id="52" name="群組 51">
            <a:extLst>
              <a:ext uri="{FF2B5EF4-FFF2-40B4-BE49-F238E27FC236}">
                <a16:creationId xmlns:a16="http://schemas.microsoft.com/office/drawing/2014/main" id="{B972F69C-F59C-4FAA-982A-84449A74A0B8}"/>
              </a:ext>
            </a:extLst>
          </p:cNvPr>
          <p:cNvGrpSpPr/>
          <p:nvPr/>
        </p:nvGrpSpPr>
        <p:grpSpPr>
          <a:xfrm>
            <a:off x="520204" y="2236253"/>
            <a:ext cx="11151591" cy="3245878"/>
            <a:chOff x="647447" y="2165232"/>
            <a:chExt cx="11151591" cy="3245878"/>
          </a:xfrm>
        </p:grpSpPr>
        <p:sp>
          <p:nvSpPr>
            <p:cNvPr id="4" name="矩形: 圓角 3">
              <a:extLst>
                <a:ext uri="{FF2B5EF4-FFF2-40B4-BE49-F238E27FC236}">
                  <a16:creationId xmlns:a16="http://schemas.microsoft.com/office/drawing/2014/main" id="{5732B2E4-3BEF-430B-9C80-7BB556F91B7A}"/>
                </a:ext>
              </a:extLst>
            </p:cNvPr>
            <p:cNvSpPr/>
            <p:nvPr/>
          </p:nvSpPr>
          <p:spPr>
            <a:xfrm>
              <a:off x="6721379" y="2165232"/>
              <a:ext cx="5077659" cy="2194831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200"/>
            </a:p>
          </p:txBody>
        </p:sp>
        <p:sp>
          <p:nvSpPr>
            <p:cNvPr id="5" name="矩形: 圓角 4">
              <a:extLst>
                <a:ext uri="{FF2B5EF4-FFF2-40B4-BE49-F238E27FC236}">
                  <a16:creationId xmlns:a16="http://schemas.microsoft.com/office/drawing/2014/main" id="{788B9CE7-6D0A-43F6-93AB-9BEAD37440BA}"/>
                </a:ext>
              </a:extLst>
            </p:cNvPr>
            <p:cNvSpPr/>
            <p:nvPr/>
          </p:nvSpPr>
          <p:spPr>
            <a:xfrm>
              <a:off x="647447" y="3429000"/>
              <a:ext cx="1283769" cy="697101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200" dirty="0"/>
                <a:t>Input</a:t>
              </a:r>
            </a:p>
            <a:p>
              <a:pPr algn="ctr"/>
              <a:r>
                <a:rPr lang="en-US" altLang="zh-TW" sz="1200" dirty="0"/>
                <a:t>(Video/Image)</a:t>
              </a:r>
              <a:endParaRPr lang="zh-TW" altLang="en-US" sz="1200" dirty="0"/>
            </a:p>
          </p:txBody>
        </p:sp>
        <p:cxnSp>
          <p:nvCxnSpPr>
            <p:cNvPr id="6" name="直線單箭頭接點 5">
              <a:extLst>
                <a:ext uri="{FF2B5EF4-FFF2-40B4-BE49-F238E27FC236}">
                  <a16:creationId xmlns:a16="http://schemas.microsoft.com/office/drawing/2014/main" id="{CF5E2F68-E568-43BC-BA5C-91C306AAEB11}"/>
                </a:ext>
              </a:extLst>
            </p:cNvPr>
            <p:cNvCxnSpPr>
              <a:cxnSpLocks/>
              <a:stCxn id="5" idx="3"/>
              <a:endCxn id="28" idx="1"/>
            </p:cNvCxnSpPr>
            <p:nvPr/>
          </p:nvCxnSpPr>
          <p:spPr>
            <a:xfrm flipV="1">
              <a:off x="1931216" y="3777550"/>
              <a:ext cx="272571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: 圓角 6">
              <a:extLst>
                <a:ext uri="{FF2B5EF4-FFF2-40B4-BE49-F238E27FC236}">
                  <a16:creationId xmlns:a16="http://schemas.microsoft.com/office/drawing/2014/main" id="{5A22FC1A-233E-4036-9E25-E5CE0F3E2119}"/>
                </a:ext>
              </a:extLst>
            </p:cNvPr>
            <p:cNvSpPr/>
            <p:nvPr/>
          </p:nvSpPr>
          <p:spPr>
            <a:xfrm>
              <a:off x="5303923" y="3419916"/>
              <a:ext cx="1283769" cy="69710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200" dirty="0"/>
                <a:t>Pose Estimation</a:t>
              </a:r>
              <a:endParaRPr lang="zh-TW" altLang="en-US" sz="1200" dirty="0"/>
            </a:p>
          </p:txBody>
        </p:sp>
        <p:sp>
          <p:nvSpPr>
            <p:cNvPr id="8" name="矩形: 圓角 7">
              <a:extLst>
                <a:ext uri="{FF2B5EF4-FFF2-40B4-BE49-F238E27FC236}">
                  <a16:creationId xmlns:a16="http://schemas.microsoft.com/office/drawing/2014/main" id="{4AF01776-C006-4795-A320-F8876B2AE85F}"/>
                </a:ext>
              </a:extLst>
            </p:cNvPr>
            <p:cNvSpPr/>
            <p:nvPr/>
          </p:nvSpPr>
          <p:spPr>
            <a:xfrm>
              <a:off x="3760689" y="3419917"/>
              <a:ext cx="1283769" cy="69710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200" dirty="0"/>
                <a:t>Bounding Box</a:t>
              </a:r>
              <a:endParaRPr lang="zh-TW" altLang="en-US" sz="1200" dirty="0"/>
            </a:p>
          </p:txBody>
        </p:sp>
        <p:sp>
          <p:nvSpPr>
            <p:cNvPr id="9" name="矩形: 圓角 8">
              <a:extLst>
                <a:ext uri="{FF2B5EF4-FFF2-40B4-BE49-F238E27FC236}">
                  <a16:creationId xmlns:a16="http://schemas.microsoft.com/office/drawing/2014/main" id="{093F6A63-6FC2-404F-B106-0F51847ACCD9}"/>
                </a:ext>
              </a:extLst>
            </p:cNvPr>
            <p:cNvSpPr/>
            <p:nvPr/>
          </p:nvSpPr>
          <p:spPr>
            <a:xfrm>
              <a:off x="7101047" y="3415881"/>
              <a:ext cx="1283769" cy="69710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200" dirty="0"/>
                <a:t>Human Pose</a:t>
              </a:r>
              <a:endParaRPr lang="zh-TW" altLang="en-US" sz="1200" dirty="0"/>
            </a:p>
          </p:txBody>
        </p:sp>
        <p:cxnSp>
          <p:nvCxnSpPr>
            <p:cNvPr id="11" name="直線接點 10">
              <a:extLst>
                <a:ext uri="{FF2B5EF4-FFF2-40B4-BE49-F238E27FC236}">
                  <a16:creationId xmlns:a16="http://schemas.microsoft.com/office/drawing/2014/main" id="{982F9DB6-96CF-4E86-8ACA-2AF5307402BC}"/>
                </a:ext>
              </a:extLst>
            </p:cNvPr>
            <p:cNvCxnSpPr>
              <a:cxnSpLocks/>
              <a:endCxn id="8" idx="0"/>
            </p:cNvCxnSpPr>
            <p:nvPr/>
          </p:nvCxnSpPr>
          <p:spPr>
            <a:xfrm>
              <a:off x="4402574" y="2822248"/>
              <a:ext cx="0" cy="597669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直線單箭頭接點 11">
              <a:extLst>
                <a:ext uri="{FF2B5EF4-FFF2-40B4-BE49-F238E27FC236}">
                  <a16:creationId xmlns:a16="http://schemas.microsoft.com/office/drawing/2014/main" id="{415C65CB-3CE8-4B73-A370-F055883C1DE7}"/>
                </a:ext>
              </a:extLst>
            </p:cNvPr>
            <p:cNvCxnSpPr>
              <a:cxnSpLocks/>
              <a:stCxn id="28" idx="3"/>
              <a:endCxn id="8" idx="1"/>
            </p:cNvCxnSpPr>
            <p:nvPr/>
          </p:nvCxnSpPr>
          <p:spPr>
            <a:xfrm flipV="1">
              <a:off x="3487556" y="3768468"/>
              <a:ext cx="273133" cy="908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直線單箭頭接點 12">
              <a:extLst>
                <a:ext uri="{FF2B5EF4-FFF2-40B4-BE49-F238E27FC236}">
                  <a16:creationId xmlns:a16="http://schemas.microsoft.com/office/drawing/2014/main" id="{DD98A4B1-B50B-4700-8612-5C444FE4F5C2}"/>
                </a:ext>
              </a:extLst>
            </p:cNvPr>
            <p:cNvCxnSpPr>
              <a:cxnSpLocks/>
              <a:stCxn id="7" idx="3"/>
              <a:endCxn id="9" idx="1"/>
            </p:cNvCxnSpPr>
            <p:nvPr/>
          </p:nvCxnSpPr>
          <p:spPr>
            <a:xfrm flipV="1">
              <a:off x="6587692" y="3764432"/>
              <a:ext cx="513355" cy="403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直線單箭頭接點 13">
              <a:extLst>
                <a:ext uri="{FF2B5EF4-FFF2-40B4-BE49-F238E27FC236}">
                  <a16:creationId xmlns:a16="http://schemas.microsoft.com/office/drawing/2014/main" id="{FB0212AE-959C-4C4C-9DAA-73CC92864194}"/>
                </a:ext>
              </a:extLst>
            </p:cNvPr>
            <p:cNvCxnSpPr>
              <a:cxnSpLocks/>
              <a:endCxn id="15" idx="1"/>
            </p:cNvCxnSpPr>
            <p:nvPr/>
          </p:nvCxnSpPr>
          <p:spPr>
            <a:xfrm flipV="1">
              <a:off x="4402574" y="2813370"/>
              <a:ext cx="2698473" cy="887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5" name="矩形: 圓角 14">
              <a:extLst>
                <a:ext uri="{FF2B5EF4-FFF2-40B4-BE49-F238E27FC236}">
                  <a16:creationId xmlns:a16="http://schemas.microsoft.com/office/drawing/2014/main" id="{44E67D91-356F-47A3-8B3A-F69D397C0595}"/>
                </a:ext>
              </a:extLst>
            </p:cNvPr>
            <p:cNvSpPr/>
            <p:nvPr/>
          </p:nvSpPr>
          <p:spPr>
            <a:xfrm>
              <a:off x="7101047" y="2464819"/>
              <a:ext cx="1283769" cy="69710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200" dirty="0"/>
                <a:t>Cropped Image</a:t>
              </a:r>
              <a:endParaRPr lang="zh-TW" altLang="en-US" sz="1200" dirty="0"/>
            </a:p>
          </p:txBody>
        </p:sp>
        <p:cxnSp>
          <p:nvCxnSpPr>
            <p:cNvPr id="16" name="直線單箭頭接點 15">
              <a:extLst>
                <a:ext uri="{FF2B5EF4-FFF2-40B4-BE49-F238E27FC236}">
                  <a16:creationId xmlns:a16="http://schemas.microsoft.com/office/drawing/2014/main" id="{538329D4-F037-4EA3-A4DF-7907C47BBBFF}"/>
                </a:ext>
              </a:extLst>
            </p:cNvPr>
            <p:cNvCxnSpPr>
              <a:cxnSpLocks/>
              <a:stCxn id="9" idx="3"/>
              <a:endCxn id="19" idx="1"/>
            </p:cNvCxnSpPr>
            <p:nvPr/>
          </p:nvCxnSpPr>
          <p:spPr>
            <a:xfrm flipV="1">
              <a:off x="8384816" y="3760992"/>
              <a:ext cx="256330" cy="344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線單箭頭接點 16">
              <a:extLst>
                <a:ext uri="{FF2B5EF4-FFF2-40B4-BE49-F238E27FC236}">
                  <a16:creationId xmlns:a16="http://schemas.microsoft.com/office/drawing/2014/main" id="{4C4E2993-0E26-418C-A3E6-B2215C75C04F}"/>
                </a:ext>
              </a:extLst>
            </p:cNvPr>
            <p:cNvCxnSpPr>
              <a:cxnSpLocks/>
              <a:stCxn id="15" idx="3"/>
              <a:endCxn id="18" idx="1"/>
            </p:cNvCxnSpPr>
            <p:nvPr/>
          </p:nvCxnSpPr>
          <p:spPr>
            <a:xfrm>
              <a:off x="8384816" y="2813370"/>
              <a:ext cx="25633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8" name="矩形: 圓角 17">
              <a:extLst>
                <a:ext uri="{FF2B5EF4-FFF2-40B4-BE49-F238E27FC236}">
                  <a16:creationId xmlns:a16="http://schemas.microsoft.com/office/drawing/2014/main" id="{3A217A44-23A1-4C5C-8874-285D2A6D0DE1}"/>
                </a:ext>
              </a:extLst>
            </p:cNvPr>
            <p:cNvSpPr/>
            <p:nvPr/>
          </p:nvSpPr>
          <p:spPr>
            <a:xfrm>
              <a:off x="8641146" y="2464819"/>
              <a:ext cx="1283769" cy="697101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200" dirty="0"/>
                <a:t>Feature Extraction</a:t>
              </a:r>
              <a:endParaRPr lang="zh-TW" altLang="en-US" sz="1200" dirty="0"/>
            </a:p>
          </p:txBody>
        </p:sp>
        <p:sp>
          <p:nvSpPr>
            <p:cNvPr id="19" name="矩形: 圓角 18">
              <a:extLst>
                <a:ext uri="{FF2B5EF4-FFF2-40B4-BE49-F238E27FC236}">
                  <a16:creationId xmlns:a16="http://schemas.microsoft.com/office/drawing/2014/main" id="{975C7F7E-9D2A-40E8-A441-9B790E57FC5E}"/>
                </a:ext>
              </a:extLst>
            </p:cNvPr>
            <p:cNvSpPr/>
            <p:nvPr/>
          </p:nvSpPr>
          <p:spPr>
            <a:xfrm>
              <a:off x="8641146" y="3412441"/>
              <a:ext cx="1283769" cy="697101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200" dirty="0"/>
                <a:t>Feature Extraction</a:t>
              </a:r>
              <a:endParaRPr lang="zh-TW" altLang="en-US" sz="1200" dirty="0"/>
            </a:p>
          </p:txBody>
        </p:sp>
        <p:sp>
          <p:nvSpPr>
            <p:cNvPr id="20" name="矩形: 圓角 19">
              <a:extLst>
                <a:ext uri="{FF2B5EF4-FFF2-40B4-BE49-F238E27FC236}">
                  <a16:creationId xmlns:a16="http://schemas.microsoft.com/office/drawing/2014/main" id="{AA0923F3-59EA-44AB-BABC-D8861063668C}"/>
                </a:ext>
              </a:extLst>
            </p:cNvPr>
            <p:cNvSpPr/>
            <p:nvPr/>
          </p:nvSpPr>
          <p:spPr>
            <a:xfrm>
              <a:off x="10194520" y="2914095"/>
              <a:ext cx="1283769" cy="69710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200" dirty="0"/>
                <a:t>Fusion</a:t>
              </a:r>
              <a:endParaRPr lang="zh-TW" altLang="en-US" sz="1200" dirty="0"/>
            </a:p>
          </p:txBody>
        </p:sp>
        <p:cxnSp>
          <p:nvCxnSpPr>
            <p:cNvPr id="21" name="直線單箭頭接點 20">
              <a:extLst>
                <a:ext uri="{FF2B5EF4-FFF2-40B4-BE49-F238E27FC236}">
                  <a16:creationId xmlns:a16="http://schemas.microsoft.com/office/drawing/2014/main" id="{2A4FBE6F-0727-41AF-99F9-F418693CD2DC}"/>
                </a:ext>
              </a:extLst>
            </p:cNvPr>
            <p:cNvCxnSpPr>
              <a:stCxn id="18" idx="3"/>
              <a:endCxn id="20" idx="1"/>
            </p:cNvCxnSpPr>
            <p:nvPr/>
          </p:nvCxnSpPr>
          <p:spPr>
            <a:xfrm>
              <a:off x="9924915" y="2813370"/>
              <a:ext cx="269605" cy="44927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直線單箭頭接點 21">
              <a:extLst>
                <a:ext uri="{FF2B5EF4-FFF2-40B4-BE49-F238E27FC236}">
                  <a16:creationId xmlns:a16="http://schemas.microsoft.com/office/drawing/2014/main" id="{A47ADCA4-C8DE-4151-8DEE-7A6C06736524}"/>
                </a:ext>
              </a:extLst>
            </p:cNvPr>
            <p:cNvCxnSpPr>
              <a:stCxn id="19" idx="3"/>
              <a:endCxn id="20" idx="1"/>
            </p:cNvCxnSpPr>
            <p:nvPr/>
          </p:nvCxnSpPr>
          <p:spPr>
            <a:xfrm flipV="1">
              <a:off x="9924915" y="3262646"/>
              <a:ext cx="269605" cy="49834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線單箭頭接點 22">
              <a:extLst>
                <a:ext uri="{FF2B5EF4-FFF2-40B4-BE49-F238E27FC236}">
                  <a16:creationId xmlns:a16="http://schemas.microsoft.com/office/drawing/2014/main" id="{029C5B74-A1EE-44BB-AC8F-B7ED88A31740}"/>
                </a:ext>
              </a:extLst>
            </p:cNvPr>
            <p:cNvCxnSpPr>
              <a:cxnSpLocks/>
              <a:endCxn id="26" idx="0"/>
            </p:cNvCxnSpPr>
            <p:nvPr/>
          </p:nvCxnSpPr>
          <p:spPr>
            <a:xfrm>
              <a:off x="10836403" y="3611196"/>
              <a:ext cx="1" cy="1097418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矩形: 圓角 23">
              <a:extLst>
                <a:ext uri="{FF2B5EF4-FFF2-40B4-BE49-F238E27FC236}">
                  <a16:creationId xmlns:a16="http://schemas.microsoft.com/office/drawing/2014/main" id="{592D1FC6-8FBA-4603-A9FD-95EDB3758DB1}"/>
                </a:ext>
              </a:extLst>
            </p:cNvPr>
            <p:cNvSpPr/>
            <p:nvPr/>
          </p:nvSpPr>
          <p:spPr>
            <a:xfrm>
              <a:off x="8542918" y="4714009"/>
              <a:ext cx="1283769" cy="697101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200" dirty="0"/>
                <a:t>Output</a:t>
              </a:r>
            </a:p>
            <a:p>
              <a:pPr algn="ctr"/>
              <a:r>
                <a:rPr lang="en-US" altLang="zh-TW" sz="1200" dirty="0"/>
                <a:t>(Action)</a:t>
              </a:r>
              <a:endParaRPr lang="zh-TW" altLang="en-US" sz="1200" dirty="0"/>
            </a:p>
          </p:txBody>
        </p:sp>
        <p:sp>
          <p:nvSpPr>
            <p:cNvPr id="26" name="矩形: 圓角 25">
              <a:extLst>
                <a:ext uri="{FF2B5EF4-FFF2-40B4-BE49-F238E27FC236}">
                  <a16:creationId xmlns:a16="http://schemas.microsoft.com/office/drawing/2014/main" id="{B5B1B439-3B4E-4717-8DE4-DB0DAE54110B}"/>
                </a:ext>
              </a:extLst>
            </p:cNvPr>
            <p:cNvSpPr/>
            <p:nvPr/>
          </p:nvSpPr>
          <p:spPr>
            <a:xfrm>
              <a:off x="10194519" y="4708614"/>
              <a:ext cx="1283769" cy="69710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200" dirty="0"/>
                <a:t>Classifier</a:t>
              </a:r>
              <a:endParaRPr lang="zh-TW" altLang="en-US" sz="1200" dirty="0"/>
            </a:p>
          </p:txBody>
        </p:sp>
        <p:cxnSp>
          <p:nvCxnSpPr>
            <p:cNvPr id="38" name="直線單箭頭接點 37">
              <a:extLst>
                <a:ext uri="{FF2B5EF4-FFF2-40B4-BE49-F238E27FC236}">
                  <a16:creationId xmlns:a16="http://schemas.microsoft.com/office/drawing/2014/main" id="{A36CB047-6451-429F-B1CC-52F7A82109AF}"/>
                </a:ext>
              </a:extLst>
            </p:cNvPr>
            <p:cNvCxnSpPr>
              <a:cxnSpLocks/>
              <a:stCxn id="26" idx="1"/>
              <a:endCxn id="24" idx="3"/>
            </p:cNvCxnSpPr>
            <p:nvPr/>
          </p:nvCxnSpPr>
          <p:spPr>
            <a:xfrm flipH="1">
              <a:off x="9826687" y="5057165"/>
              <a:ext cx="367832" cy="539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8" name="矩形: 圓角 27">
              <a:extLst>
                <a:ext uri="{FF2B5EF4-FFF2-40B4-BE49-F238E27FC236}">
                  <a16:creationId xmlns:a16="http://schemas.microsoft.com/office/drawing/2014/main" id="{1B1D6A66-40FE-4E91-942A-F582BD93A0E9}"/>
                </a:ext>
              </a:extLst>
            </p:cNvPr>
            <p:cNvSpPr/>
            <p:nvPr/>
          </p:nvSpPr>
          <p:spPr>
            <a:xfrm>
              <a:off x="2203787" y="3428999"/>
              <a:ext cx="1283769" cy="69710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200" dirty="0"/>
                <a:t>Person</a:t>
              </a:r>
              <a:r>
                <a:rPr lang="zh-TW" altLang="en-US" sz="1200" dirty="0"/>
                <a:t> </a:t>
              </a:r>
              <a:r>
                <a:rPr lang="en-US" altLang="zh-TW" sz="1200" dirty="0"/>
                <a:t>Detection</a:t>
              </a:r>
            </a:p>
          </p:txBody>
        </p:sp>
        <p:cxnSp>
          <p:nvCxnSpPr>
            <p:cNvPr id="40" name="直線單箭頭接點 39">
              <a:extLst>
                <a:ext uri="{FF2B5EF4-FFF2-40B4-BE49-F238E27FC236}">
                  <a16:creationId xmlns:a16="http://schemas.microsoft.com/office/drawing/2014/main" id="{359521A9-7646-4610-8DA4-E3A53EA858F4}"/>
                </a:ext>
              </a:extLst>
            </p:cNvPr>
            <p:cNvCxnSpPr>
              <a:cxnSpLocks/>
              <a:stCxn id="8" idx="3"/>
              <a:endCxn id="7" idx="1"/>
            </p:cNvCxnSpPr>
            <p:nvPr/>
          </p:nvCxnSpPr>
          <p:spPr>
            <a:xfrm flipV="1">
              <a:off x="5044458" y="3768467"/>
              <a:ext cx="259465" cy="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8617029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Method</a:t>
            </a:r>
            <a:endParaRPr lang="zh-TW" altLang="en-US" dirty="0"/>
          </a:p>
        </p:txBody>
      </p:sp>
      <p:grpSp>
        <p:nvGrpSpPr>
          <p:cNvPr id="6" name="群組 5"/>
          <p:cNvGrpSpPr/>
          <p:nvPr/>
        </p:nvGrpSpPr>
        <p:grpSpPr>
          <a:xfrm>
            <a:off x="1260781" y="3271472"/>
            <a:ext cx="2437201" cy="1825548"/>
            <a:chOff x="611697" y="2122414"/>
            <a:chExt cx="2437201" cy="1825548"/>
          </a:xfrm>
        </p:grpSpPr>
        <p:pic>
          <p:nvPicPr>
            <p:cNvPr id="4" name="圖片 3">
              <a:extLst>
                <a:ext uri="{FF2B5EF4-FFF2-40B4-BE49-F238E27FC236}">
                  <a16:creationId xmlns:a16="http://schemas.microsoft.com/office/drawing/2014/main" id="{CCC42173-933A-4D5D-B3CD-75CA76CA8EA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1697" y="2122414"/>
              <a:ext cx="2437201" cy="1825548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1535185" y="2197915"/>
              <a:ext cx="830510" cy="1392572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7" name="向右箭號 6"/>
          <p:cNvSpPr/>
          <p:nvPr/>
        </p:nvSpPr>
        <p:spPr>
          <a:xfrm>
            <a:off x="3938267" y="4023571"/>
            <a:ext cx="385195" cy="321349"/>
          </a:xfrm>
          <a:prstGeom prst="rightArrow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CCC42173-933A-4D5D-B3CD-75CA76CA8EA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85" t="5055" r="26905" b="20041"/>
          <a:stretch/>
        </p:blipFill>
        <p:spPr>
          <a:xfrm>
            <a:off x="4563747" y="3500542"/>
            <a:ext cx="855678" cy="1367406"/>
          </a:xfrm>
          <a:prstGeom prst="rect">
            <a:avLst/>
          </a:prstGeom>
        </p:spPr>
      </p:pic>
      <p:sp>
        <p:nvSpPr>
          <p:cNvPr id="9" name="向右箭號 8"/>
          <p:cNvSpPr/>
          <p:nvPr/>
        </p:nvSpPr>
        <p:spPr>
          <a:xfrm>
            <a:off x="5659710" y="4023570"/>
            <a:ext cx="385195" cy="321349"/>
          </a:xfrm>
          <a:prstGeom prst="rightArrow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2" name="圖片 11">
            <a:extLst>
              <a:ext uri="{FF2B5EF4-FFF2-40B4-BE49-F238E27FC236}">
                <a16:creationId xmlns:a16="http://schemas.microsoft.com/office/drawing/2014/main" id="{CCC42173-933A-4D5D-B3CD-75CA76CA8EA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85" t="5055" r="26905" b="20041"/>
          <a:stretch/>
        </p:blipFill>
        <p:spPr>
          <a:xfrm>
            <a:off x="6285190" y="3500541"/>
            <a:ext cx="1462481" cy="1367406"/>
          </a:xfrm>
          <a:prstGeom prst="rect">
            <a:avLst/>
          </a:prstGeom>
        </p:spPr>
      </p:pic>
      <p:sp>
        <p:nvSpPr>
          <p:cNvPr id="13" name="文字方塊 12"/>
          <p:cNvSpPr txBox="1"/>
          <p:nvPr/>
        </p:nvSpPr>
        <p:spPr>
          <a:xfrm>
            <a:off x="6084604" y="4971185"/>
            <a:ext cx="1863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dirty="0"/>
              <a:t>Resize: 224x224</a:t>
            </a:r>
            <a:endParaRPr lang="zh-TW" altLang="en-US" dirty="0"/>
          </a:p>
        </p:txBody>
      </p:sp>
      <p:sp>
        <p:nvSpPr>
          <p:cNvPr id="16" name="向右箭號 15"/>
          <p:cNvSpPr/>
          <p:nvPr/>
        </p:nvSpPr>
        <p:spPr>
          <a:xfrm>
            <a:off x="7987956" y="4023570"/>
            <a:ext cx="385195" cy="321349"/>
          </a:xfrm>
          <a:prstGeom prst="rightArrow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文字方塊 16"/>
          <p:cNvSpPr txBox="1"/>
          <p:nvPr/>
        </p:nvSpPr>
        <p:spPr>
          <a:xfrm>
            <a:off x="8457289" y="3861078"/>
            <a:ext cx="28123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dirty="0"/>
              <a:t>ResNet-18</a:t>
            </a:r>
          </a:p>
          <a:p>
            <a:pPr algn="ctr"/>
            <a:r>
              <a:rPr lang="en-US" altLang="zh-TW" dirty="0"/>
              <a:t>(</a:t>
            </a:r>
            <a:r>
              <a:rPr lang="en-US" altLang="zh-TW" dirty="0" err="1"/>
              <a:t>Pretrained</a:t>
            </a:r>
            <a:r>
              <a:rPr lang="en-US" altLang="zh-TW" dirty="0"/>
              <a:t> on ImageNet)</a:t>
            </a:r>
            <a:endParaRPr lang="zh-TW" altLang="en-US" dirty="0"/>
          </a:p>
        </p:txBody>
      </p:sp>
      <p:sp>
        <p:nvSpPr>
          <p:cNvPr id="19" name="內容版面配置區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altLang="zh-TW" dirty="0"/>
              <a:t>Image Feature Extraction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CC5451EA-F60F-489D-B611-4DAF733A1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7DFC-B66D-43DF-B0E9-8E7CEE29F342}" type="slidenum">
              <a:rPr lang="zh-TW" altLang="en-US" smtClean="0"/>
              <a:t>33</a:t>
            </a:fld>
            <a:endParaRPr lang="zh-TW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44DEB273-D291-4564-820E-796E450B42CF}"/>
                  </a:ext>
                </a:extLst>
              </p:cNvPr>
              <p:cNvSpPr/>
              <p:nvPr/>
            </p:nvSpPr>
            <p:spPr>
              <a:xfrm>
                <a:off x="8906366" y="5184603"/>
                <a:ext cx="2151666" cy="315165"/>
              </a:xfrm>
              <a:prstGeom prst="rect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1400" b="0" i="1" smtClean="0">
                          <a:latin typeface="Cambria Math" panose="02040503050406030204" pitchFamily="18" charset="0"/>
                        </a:rPr>
                        <m:t>𝐼𝑚𝑎𝑔𝑒</m:t>
                      </m:r>
                      <m:r>
                        <a:rPr lang="en-US" altLang="zh-TW" sz="14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altLang="zh-TW" sz="1400" b="0" i="1" smtClean="0">
                          <a:latin typeface="Cambria Math" panose="02040503050406030204" pitchFamily="18" charset="0"/>
                        </a:rPr>
                        <m:t>𝐹𝑒𝑎𝑡𝑢𝑟𝑒</m:t>
                      </m:r>
                      <m:r>
                        <a:rPr lang="en-US" altLang="zh-TW" sz="1400" b="0" i="1" smtClean="0">
                          <a:latin typeface="Cambria Math" panose="02040503050406030204" pitchFamily="18" charset="0"/>
                        </a:rPr>
                        <m:t> (</m:t>
                      </m:r>
                      <m:r>
                        <a:rPr lang="en-US" altLang="zh-TW" sz="1400" b="0" i="1" smtClean="0"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altLang="zh-TW" sz="1400" b="0" i="1" smtClean="0">
                          <a:latin typeface="Cambria Math" panose="02040503050406030204" pitchFamily="18" charset="0"/>
                        </a:rPr>
                        <m:t>,512)</m:t>
                      </m:r>
                    </m:oMath>
                  </m:oMathPara>
                </a14:m>
                <a:endParaRPr lang="zh-TW" altLang="en-US" sz="1400" dirty="0"/>
              </a:p>
            </p:txBody>
          </p:sp>
        </mc:Choice>
        <mc:Fallback xmlns=""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44DEB273-D291-4564-820E-796E450B42C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06366" y="5184603"/>
                <a:ext cx="2151666" cy="315165"/>
              </a:xfrm>
              <a:prstGeom prst="rect">
                <a:avLst/>
              </a:prstGeom>
              <a:blipFill>
                <a:blip r:embed="rId3"/>
                <a:stretch>
                  <a:fillRect b="-5556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向右箭號 15">
            <a:extLst>
              <a:ext uri="{FF2B5EF4-FFF2-40B4-BE49-F238E27FC236}">
                <a16:creationId xmlns:a16="http://schemas.microsoft.com/office/drawing/2014/main" id="{F7D42D2A-C54D-424E-90CC-F42432F5BCE5}"/>
              </a:ext>
            </a:extLst>
          </p:cNvPr>
          <p:cNvSpPr/>
          <p:nvPr/>
        </p:nvSpPr>
        <p:spPr>
          <a:xfrm rot="5400000">
            <a:off x="9789602" y="4653598"/>
            <a:ext cx="385195" cy="321349"/>
          </a:xfrm>
          <a:prstGeom prst="rightArrow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725615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Method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Pose Feature Extraction</a:t>
            </a:r>
            <a:endParaRPr lang="zh-TW" altLang="en-US" dirty="0"/>
          </a:p>
        </p:txBody>
      </p:sp>
      <p:grpSp>
        <p:nvGrpSpPr>
          <p:cNvPr id="4" name="群組 3">
            <a:extLst>
              <a:ext uri="{FF2B5EF4-FFF2-40B4-BE49-F238E27FC236}">
                <a16:creationId xmlns:a16="http://schemas.microsoft.com/office/drawing/2014/main" id="{7001715A-1381-4403-8572-20BA4537AC8A}"/>
              </a:ext>
            </a:extLst>
          </p:cNvPr>
          <p:cNvGrpSpPr/>
          <p:nvPr/>
        </p:nvGrpSpPr>
        <p:grpSpPr>
          <a:xfrm>
            <a:off x="2045482" y="2601497"/>
            <a:ext cx="2456111" cy="3446748"/>
            <a:chOff x="4462677" y="1700735"/>
            <a:chExt cx="2845979" cy="3993863"/>
          </a:xfrm>
        </p:grpSpPr>
        <p:cxnSp>
          <p:nvCxnSpPr>
            <p:cNvPr id="5" name="直線單箭頭接點 4">
              <a:extLst>
                <a:ext uri="{FF2B5EF4-FFF2-40B4-BE49-F238E27FC236}">
                  <a16:creationId xmlns:a16="http://schemas.microsoft.com/office/drawing/2014/main" id="{F5EB7D16-0382-4ECA-BF24-426DBC5A756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124055" y="2097909"/>
              <a:ext cx="218725" cy="627397"/>
            </a:xfrm>
            <a:prstGeom prst="straightConnector1">
              <a:avLst/>
            </a:prstGeom>
            <a:ln>
              <a:solidFill>
                <a:srgbClr val="FFC000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文字方塊 5">
                  <a:extLst>
                    <a:ext uri="{FF2B5EF4-FFF2-40B4-BE49-F238E27FC236}">
                      <a16:creationId xmlns:a16="http://schemas.microsoft.com/office/drawing/2014/main" id="{293FF230-3CF0-4FBF-94D4-4ACF697FC34D}"/>
                    </a:ext>
                  </a:extLst>
                </p:cNvPr>
                <p:cNvSpPr txBox="1"/>
                <p:nvPr/>
              </p:nvSpPr>
              <p:spPr>
                <a:xfrm>
                  <a:off x="5254311" y="1700735"/>
                  <a:ext cx="2054345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dirty="0">
                      <a:solidFill>
                        <a:srgbClr val="FFC000"/>
                      </a:solidFill>
                    </a:rPr>
                    <a:t>Nose </a:t>
                  </a:r>
                  <a14:m>
                    <m:oMath xmlns:m="http://schemas.openxmlformats.org/officeDocument/2006/math">
                      <m:d>
                        <m:dPr>
                          <m:ctrlPr>
                            <a:rPr lang="en-US" altLang="zh-TW" b="0" i="1" smtClean="0">
                              <a:solidFill>
                                <a:srgbClr val="FFC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TW" b="0" i="1" smtClean="0">
                              <a:solidFill>
                                <a:srgbClr val="FFC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altLang="zh-TW" b="0" i="1" smtClean="0">
                              <a:solidFill>
                                <a:srgbClr val="FFC00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altLang="zh-TW" b="0" i="1" smtClean="0">
                              <a:solidFill>
                                <a:srgbClr val="FFC00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altLang="zh-TW" b="0" i="1" smtClean="0">
                          <a:solidFill>
                            <a:srgbClr val="FFC000"/>
                          </a:solidFill>
                          <a:latin typeface="Cambria Math" panose="02040503050406030204" pitchFamily="18" charset="0"/>
                        </a:rPr>
                        <m:t>=(0,0)</m:t>
                      </m:r>
                    </m:oMath>
                  </a14:m>
                  <a:endParaRPr lang="zh-TW" altLang="en-US" dirty="0">
                    <a:solidFill>
                      <a:srgbClr val="FFC000"/>
                    </a:solidFill>
                  </a:endParaRPr>
                </a:p>
              </p:txBody>
            </p:sp>
          </mc:Choice>
          <mc:Fallback xmlns="">
            <p:sp>
              <p:nvSpPr>
                <p:cNvPr id="17" name="文字方塊 16">
                  <a:extLst>
                    <a:ext uri="{FF2B5EF4-FFF2-40B4-BE49-F238E27FC236}">
                      <a16:creationId xmlns:a16="http://schemas.microsoft.com/office/drawing/2014/main" id="{293FF230-3CF0-4FBF-94D4-4ACF697FC34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254311" y="1700735"/>
                  <a:ext cx="2054345" cy="369332"/>
                </a:xfrm>
                <a:prstGeom prst="rect">
                  <a:avLst/>
                </a:prstGeom>
                <a:blipFill>
                  <a:blip r:embed="rId3"/>
                  <a:stretch>
                    <a:fillRect l="-2374" t="-11667" r="-1780" b="-25000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7" name="群組 6">
              <a:extLst>
                <a:ext uri="{FF2B5EF4-FFF2-40B4-BE49-F238E27FC236}">
                  <a16:creationId xmlns:a16="http://schemas.microsoft.com/office/drawing/2014/main" id="{55DA6186-CE46-4413-AF21-2A512952F36D}"/>
                </a:ext>
              </a:extLst>
            </p:cNvPr>
            <p:cNvGrpSpPr/>
            <p:nvPr/>
          </p:nvGrpSpPr>
          <p:grpSpPr>
            <a:xfrm>
              <a:off x="4462677" y="2615903"/>
              <a:ext cx="1295400" cy="3078695"/>
              <a:chOff x="4462677" y="2615903"/>
              <a:chExt cx="1295400" cy="3078695"/>
            </a:xfrm>
          </p:grpSpPr>
          <p:cxnSp>
            <p:nvCxnSpPr>
              <p:cNvPr id="8" name="直線接點 7">
                <a:extLst>
                  <a:ext uri="{FF2B5EF4-FFF2-40B4-BE49-F238E27FC236}">
                    <a16:creationId xmlns:a16="http://schemas.microsoft.com/office/drawing/2014/main" id="{BE62782A-C2E3-48C6-A350-B4C9C164493F}"/>
                  </a:ext>
                </a:extLst>
              </p:cNvPr>
              <p:cNvCxnSpPr>
                <a:cxnSpLocks/>
                <a:endCxn id="38" idx="4"/>
              </p:cNvCxnSpPr>
              <p:nvPr/>
            </p:nvCxnSpPr>
            <p:spPr>
              <a:xfrm>
                <a:off x="4662783" y="4927891"/>
                <a:ext cx="39246" cy="724374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線接點 8">
                <a:extLst>
                  <a:ext uri="{FF2B5EF4-FFF2-40B4-BE49-F238E27FC236}">
                    <a16:creationId xmlns:a16="http://schemas.microsoft.com/office/drawing/2014/main" id="{6DC36957-E5CD-4CCF-B6C3-A5C81088EAF3}"/>
                  </a:ext>
                </a:extLst>
              </p:cNvPr>
              <p:cNvCxnSpPr>
                <a:cxnSpLocks/>
                <a:endCxn id="37" idx="0"/>
              </p:cNvCxnSpPr>
              <p:nvPr/>
            </p:nvCxnSpPr>
            <p:spPr>
              <a:xfrm flipH="1">
                <a:off x="4663929" y="4395508"/>
                <a:ext cx="65404" cy="49691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線接點 9">
                <a:extLst>
                  <a:ext uri="{FF2B5EF4-FFF2-40B4-BE49-F238E27FC236}">
                    <a16:creationId xmlns:a16="http://schemas.microsoft.com/office/drawing/2014/main" id="{13F1191B-09DF-470B-BB56-DF6CB471D954}"/>
                  </a:ext>
                </a:extLst>
              </p:cNvPr>
              <p:cNvCxnSpPr>
                <a:cxnSpLocks/>
                <a:endCxn id="40" idx="0"/>
              </p:cNvCxnSpPr>
              <p:nvPr/>
            </p:nvCxnSpPr>
            <p:spPr>
              <a:xfrm flipH="1">
                <a:off x="5562160" y="4934981"/>
                <a:ext cx="18118" cy="67495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線接點 10">
                <a:extLst>
                  <a:ext uri="{FF2B5EF4-FFF2-40B4-BE49-F238E27FC236}">
                    <a16:creationId xmlns:a16="http://schemas.microsoft.com/office/drawing/2014/main" id="{4EA5E92F-5C09-40EB-91DC-19A5F443891A}"/>
                  </a:ext>
                </a:extLst>
              </p:cNvPr>
              <p:cNvCxnSpPr>
                <a:cxnSpLocks/>
                <a:endCxn id="39" idx="5"/>
              </p:cNvCxnSpPr>
              <p:nvPr/>
            </p:nvCxnSpPr>
            <p:spPr>
              <a:xfrm>
                <a:off x="5497637" y="4395508"/>
                <a:ext cx="111887" cy="599342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線接點 11">
                <a:extLst>
                  <a:ext uri="{FF2B5EF4-FFF2-40B4-BE49-F238E27FC236}">
                    <a16:creationId xmlns:a16="http://schemas.microsoft.com/office/drawing/2014/main" id="{EACC06E3-7CCE-4631-92A1-F544DF58128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91614" y="2829311"/>
                <a:ext cx="23286" cy="404657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線接點 12">
                <a:extLst>
                  <a:ext uri="{FF2B5EF4-FFF2-40B4-BE49-F238E27FC236}">
                    <a16:creationId xmlns:a16="http://schemas.microsoft.com/office/drawing/2014/main" id="{8A59404F-2649-445B-8797-CCD01E9FABE8}"/>
                  </a:ext>
                </a:extLst>
              </p:cNvPr>
              <p:cNvCxnSpPr>
                <a:cxnSpLocks/>
                <a:endCxn id="36" idx="5"/>
              </p:cNvCxnSpPr>
              <p:nvPr/>
            </p:nvCxnSpPr>
            <p:spPr>
              <a:xfrm>
                <a:off x="5098977" y="3222611"/>
                <a:ext cx="423574" cy="1209693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線接點 13">
                <a:extLst>
                  <a:ext uri="{FF2B5EF4-FFF2-40B4-BE49-F238E27FC236}">
                    <a16:creationId xmlns:a16="http://schemas.microsoft.com/office/drawing/2014/main" id="{7B06BE71-39E4-4155-9C83-1F36AB7E7A84}"/>
                  </a:ext>
                </a:extLst>
              </p:cNvPr>
              <p:cNvCxnSpPr>
                <a:cxnSpLocks/>
                <a:endCxn id="35" idx="7"/>
              </p:cNvCxnSpPr>
              <p:nvPr/>
            </p:nvCxnSpPr>
            <p:spPr>
              <a:xfrm flipH="1">
                <a:off x="4752085" y="3222611"/>
                <a:ext cx="340014" cy="1149824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線接點 14">
                <a:extLst>
                  <a:ext uri="{FF2B5EF4-FFF2-40B4-BE49-F238E27FC236}">
                    <a16:creationId xmlns:a16="http://schemas.microsoft.com/office/drawing/2014/main" id="{FB9E4F52-B40F-4967-9463-F059A4C38FF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670764" y="3589568"/>
                <a:ext cx="49213" cy="421206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線接點 15">
                <a:extLst>
                  <a:ext uri="{FF2B5EF4-FFF2-40B4-BE49-F238E27FC236}">
                    <a16:creationId xmlns:a16="http://schemas.microsoft.com/office/drawing/2014/main" id="{4F62B848-DB69-4F17-94D3-9CCB32C83767}"/>
                  </a:ext>
                </a:extLst>
              </p:cNvPr>
              <p:cNvCxnSpPr>
                <a:cxnSpLocks/>
                <a:endCxn id="32" idx="0"/>
              </p:cNvCxnSpPr>
              <p:nvPr/>
            </p:nvCxnSpPr>
            <p:spPr>
              <a:xfrm>
                <a:off x="4489664" y="3557830"/>
                <a:ext cx="49213" cy="421206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線接點 16">
                <a:extLst>
                  <a:ext uri="{FF2B5EF4-FFF2-40B4-BE49-F238E27FC236}">
                    <a16:creationId xmlns:a16="http://schemas.microsoft.com/office/drawing/2014/main" id="{7241CECF-67B7-49A9-876C-5BACC6328B2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513478" y="3246408"/>
                <a:ext cx="174625" cy="308503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線接點 17">
                <a:extLst>
                  <a:ext uri="{FF2B5EF4-FFF2-40B4-BE49-F238E27FC236}">
                    <a16:creationId xmlns:a16="http://schemas.microsoft.com/office/drawing/2014/main" id="{6DAA327D-87F0-4552-A73D-3B4515F78497}"/>
                  </a:ext>
                </a:extLst>
              </p:cNvPr>
              <p:cNvCxnSpPr>
                <a:cxnSpLocks/>
                <a:endCxn id="33" idx="0"/>
              </p:cNvCxnSpPr>
              <p:nvPr/>
            </p:nvCxnSpPr>
            <p:spPr>
              <a:xfrm>
                <a:off x="5545352" y="3238732"/>
                <a:ext cx="174625" cy="308503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線接點 18">
                <a:extLst>
                  <a:ext uri="{FF2B5EF4-FFF2-40B4-BE49-F238E27FC236}">
                    <a16:creationId xmlns:a16="http://schemas.microsoft.com/office/drawing/2014/main" id="{04DA12E2-A70A-4AFA-95D9-246AD2D63249}"/>
                  </a:ext>
                </a:extLst>
              </p:cNvPr>
              <p:cNvCxnSpPr>
                <a:cxnSpLocks/>
                <a:endCxn id="30" idx="2"/>
              </p:cNvCxnSpPr>
              <p:nvPr/>
            </p:nvCxnSpPr>
            <p:spPr>
              <a:xfrm flipV="1">
                <a:off x="4688586" y="3233969"/>
                <a:ext cx="807024" cy="3172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線接點 19">
                <a:extLst>
                  <a:ext uri="{FF2B5EF4-FFF2-40B4-BE49-F238E27FC236}">
                    <a16:creationId xmlns:a16="http://schemas.microsoft.com/office/drawing/2014/main" id="{3235F9DA-0FB9-49D8-8010-8B47E6F2440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118844" y="2682309"/>
                <a:ext cx="116416" cy="123299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線接點 20">
                <a:extLst>
                  <a:ext uri="{FF2B5EF4-FFF2-40B4-BE49-F238E27FC236}">
                    <a16:creationId xmlns:a16="http://schemas.microsoft.com/office/drawing/2014/main" id="{0A6069D5-D849-4D4E-B0D6-55CCF9CD6069}"/>
                  </a:ext>
                </a:extLst>
              </p:cNvPr>
              <p:cNvCxnSpPr>
                <a:cxnSpLocks/>
                <a:endCxn id="25" idx="1"/>
              </p:cNvCxnSpPr>
              <p:nvPr/>
            </p:nvCxnSpPr>
            <p:spPr>
              <a:xfrm>
                <a:off x="4967020" y="2657403"/>
                <a:ext cx="116416" cy="123299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線接點 21">
                <a:extLst>
                  <a:ext uri="{FF2B5EF4-FFF2-40B4-BE49-F238E27FC236}">
                    <a16:creationId xmlns:a16="http://schemas.microsoft.com/office/drawing/2014/main" id="{121C3DBE-6210-48B0-91F8-7377DA9B93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71244" y="2670936"/>
                <a:ext cx="194733" cy="110066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線接點 22">
                <a:extLst>
                  <a:ext uri="{FF2B5EF4-FFF2-40B4-BE49-F238E27FC236}">
                    <a16:creationId xmlns:a16="http://schemas.microsoft.com/office/drawing/2014/main" id="{6A460B5A-ECC5-4FAB-8080-B414448E1D7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729378" y="2658236"/>
                <a:ext cx="194733" cy="110066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橢圓 23">
                <a:extLst>
                  <a:ext uri="{FF2B5EF4-FFF2-40B4-BE49-F238E27FC236}">
                    <a16:creationId xmlns:a16="http://schemas.microsoft.com/office/drawing/2014/main" id="{3C7A20A5-5A33-4087-8AD3-312E57D20E9B}"/>
                  </a:ext>
                </a:extLst>
              </p:cNvPr>
              <p:cNvSpPr/>
              <p:nvPr/>
            </p:nvSpPr>
            <p:spPr>
              <a:xfrm>
                <a:off x="4919877" y="2615903"/>
                <a:ext cx="76200" cy="84667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5" name="橢圓 24">
                <a:extLst>
                  <a:ext uri="{FF2B5EF4-FFF2-40B4-BE49-F238E27FC236}">
                    <a16:creationId xmlns:a16="http://schemas.microsoft.com/office/drawing/2014/main" id="{17AFD627-0A68-4873-9AFF-6FB6531E61A0}"/>
                  </a:ext>
                </a:extLst>
              </p:cNvPr>
              <p:cNvSpPr/>
              <p:nvPr/>
            </p:nvSpPr>
            <p:spPr>
              <a:xfrm>
                <a:off x="5072277" y="2768303"/>
                <a:ext cx="76200" cy="84667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6" name="橢圓 25">
                <a:extLst>
                  <a:ext uri="{FF2B5EF4-FFF2-40B4-BE49-F238E27FC236}">
                    <a16:creationId xmlns:a16="http://schemas.microsoft.com/office/drawing/2014/main" id="{6888C73D-9DC5-47A0-B075-651BBA61AF99}"/>
                  </a:ext>
                </a:extLst>
              </p:cNvPr>
              <p:cNvSpPr/>
              <p:nvPr/>
            </p:nvSpPr>
            <p:spPr>
              <a:xfrm>
                <a:off x="5216211" y="2615903"/>
                <a:ext cx="76200" cy="84667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7" name="橢圓 26">
                <a:extLst>
                  <a:ext uri="{FF2B5EF4-FFF2-40B4-BE49-F238E27FC236}">
                    <a16:creationId xmlns:a16="http://schemas.microsoft.com/office/drawing/2014/main" id="{D1AEB907-F5C4-46D8-9EAC-BB1505382716}"/>
                  </a:ext>
                </a:extLst>
              </p:cNvPr>
              <p:cNvSpPr/>
              <p:nvPr/>
            </p:nvSpPr>
            <p:spPr>
              <a:xfrm>
                <a:off x="4725144" y="2725969"/>
                <a:ext cx="76200" cy="84667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8" name="橢圓 27">
                <a:extLst>
                  <a:ext uri="{FF2B5EF4-FFF2-40B4-BE49-F238E27FC236}">
                    <a16:creationId xmlns:a16="http://schemas.microsoft.com/office/drawing/2014/main" id="{2014DF1B-515E-4126-897B-5C51251035E2}"/>
                  </a:ext>
                </a:extLst>
              </p:cNvPr>
              <p:cNvSpPr/>
              <p:nvPr/>
            </p:nvSpPr>
            <p:spPr>
              <a:xfrm>
                <a:off x="5419410" y="2725969"/>
                <a:ext cx="76200" cy="84667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9" name="橢圓 28">
                <a:extLst>
                  <a:ext uri="{FF2B5EF4-FFF2-40B4-BE49-F238E27FC236}">
                    <a16:creationId xmlns:a16="http://schemas.microsoft.com/office/drawing/2014/main" id="{E6C8D164-8069-438F-8F20-9A52DF5D1901}"/>
                  </a:ext>
                </a:extLst>
              </p:cNvPr>
              <p:cNvSpPr/>
              <p:nvPr/>
            </p:nvSpPr>
            <p:spPr>
              <a:xfrm>
                <a:off x="4648944" y="3191635"/>
                <a:ext cx="76200" cy="84667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0" name="橢圓 29">
                <a:extLst>
                  <a:ext uri="{FF2B5EF4-FFF2-40B4-BE49-F238E27FC236}">
                    <a16:creationId xmlns:a16="http://schemas.microsoft.com/office/drawing/2014/main" id="{6F67EE3A-7827-410B-B263-3768838E2FA2}"/>
                  </a:ext>
                </a:extLst>
              </p:cNvPr>
              <p:cNvSpPr/>
              <p:nvPr/>
            </p:nvSpPr>
            <p:spPr>
              <a:xfrm>
                <a:off x="5495610" y="3191635"/>
                <a:ext cx="76200" cy="84667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1" name="橢圓 30">
                <a:extLst>
                  <a:ext uri="{FF2B5EF4-FFF2-40B4-BE49-F238E27FC236}">
                    <a16:creationId xmlns:a16="http://schemas.microsoft.com/office/drawing/2014/main" id="{86416307-2878-4633-B926-7FFA6C7E05CB}"/>
                  </a:ext>
                </a:extLst>
              </p:cNvPr>
              <p:cNvSpPr/>
              <p:nvPr/>
            </p:nvSpPr>
            <p:spPr>
              <a:xfrm>
                <a:off x="4462677" y="3547236"/>
                <a:ext cx="76200" cy="84667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2" name="橢圓 31">
                <a:extLst>
                  <a:ext uri="{FF2B5EF4-FFF2-40B4-BE49-F238E27FC236}">
                    <a16:creationId xmlns:a16="http://schemas.microsoft.com/office/drawing/2014/main" id="{27BE9F93-2ECF-460E-96E6-85033A71A132}"/>
                  </a:ext>
                </a:extLst>
              </p:cNvPr>
              <p:cNvSpPr/>
              <p:nvPr/>
            </p:nvSpPr>
            <p:spPr>
              <a:xfrm>
                <a:off x="4500777" y="3979036"/>
                <a:ext cx="76200" cy="84667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3" name="橢圓 32">
                <a:extLst>
                  <a:ext uri="{FF2B5EF4-FFF2-40B4-BE49-F238E27FC236}">
                    <a16:creationId xmlns:a16="http://schemas.microsoft.com/office/drawing/2014/main" id="{03AC4587-8DB5-49DF-94ED-8E1F85FDE55F}"/>
                  </a:ext>
                </a:extLst>
              </p:cNvPr>
              <p:cNvSpPr/>
              <p:nvPr/>
            </p:nvSpPr>
            <p:spPr>
              <a:xfrm>
                <a:off x="5681877" y="3547235"/>
                <a:ext cx="76200" cy="84667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4" name="橢圓 33">
                <a:extLst>
                  <a:ext uri="{FF2B5EF4-FFF2-40B4-BE49-F238E27FC236}">
                    <a16:creationId xmlns:a16="http://schemas.microsoft.com/office/drawing/2014/main" id="{83D66669-4193-48DA-AD6D-48E200771279}"/>
                  </a:ext>
                </a:extLst>
              </p:cNvPr>
              <p:cNvSpPr/>
              <p:nvPr/>
            </p:nvSpPr>
            <p:spPr>
              <a:xfrm>
                <a:off x="5643777" y="3979036"/>
                <a:ext cx="76200" cy="84667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5" name="橢圓 34">
                <a:extLst>
                  <a:ext uri="{FF2B5EF4-FFF2-40B4-BE49-F238E27FC236}">
                    <a16:creationId xmlns:a16="http://schemas.microsoft.com/office/drawing/2014/main" id="{3D9E469B-F3D1-4200-A4E1-72B08AEEB911}"/>
                  </a:ext>
                </a:extLst>
              </p:cNvPr>
              <p:cNvSpPr/>
              <p:nvPr/>
            </p:nvSpPr>
            <p:spPr>
              <a:xfrm>
                <a:off x="4687044" y="4360036"/>
                <a:ext cx="76200" cy="84667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6" name="橢圓 35">
                <a:extLst>
                  <a:ext uri="{FF2B5EF4-FFF2-40B4-BE49-F238E27FC236}">
                    <a16:creationId xmlns:a16="http://schemas.microsoft.com/office/drawing/2014/main" id="{1594188C-4BD1-4E3B-9647-110CC4C9A0B7}"/>
                  </a:ext>
                </a:extLst>
              </p:cNvPr>
              <p:cNvSpPr/>
              <p:nvPr/>
            </p:nvSpPr>
            <p:spPr>
              <a:xfrm>
                <a:off x="5457510" y="4360036"/>
                <a:ext cx="76200" cy="84667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7" name="橢圓 36">
                <a:extLst>
                  <a:ext uri="{FF2B5EF4-FFF2-40B4-BE49-F238E27FC236}">
                    <a16:creationId xmlns:a16="http://schemas.microsoft.com/office/drawing/2014/main" id="{3F2B2802-4EA4-4EF4-802B-183EFF7FD04C}"/>
                  </a:ext>
                </a:extLst>
              </p:cNvPr>
              <p:cNvSpPr/>
              <p:nvPr/>
            </p:nvSpPr>
            <p:spPr>
              <a:xfrm>
                <a:off x="4625829" y="4892419"/>
                <a:ext cx="76200" cy="84667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8" name="橢圓 37">
                <a:extLst>
                  <a:ext uri="{FF2B5EF4-FFF2-40B4-BE49-F238E27FC236}">
                    <a16:creationId xmlns:a16="http://schemas.microsoft.com/office/drawing/2014/main" id="{E74CC3C3-0E89-4172-96E2-1D1C256D936F}"/>
                  </a:ext>
                </a:extLst>
              </p:cNvPr>
              <p:cNvSpPr/>
              <p:nvPr/>
            </p:nvSpPr>
            <p:spPr>
              <a:xfrm>
                <a:off x="4663929" y="5567598"/>
                <a:ext cx="76200" cy="84667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9" name="橢圓 38">
                <a:extLst>
                  <a:ext uri="{FF2B5EF4-FFF2-40B4-BE49-F238E27FC236}">
                    <a16:creationId xmlns:a16="http://schemas.microsoft.com/office/drawing/2014/main" id="{DB360940-E105-4363-A241-975E3AB21111}"/>
                  </a:ext>
                </a:extLst>
              </p:cNvPr>
              <p:cNvSpPr/>
              <p:nvPr/>
            </p:nvSpPr>
            <p:spPr>
              <a:xfrm>
                <a:off x="5544483" y="4922582"/>
                <a:ext cx="76200" cy="84667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0" name="橢圓 39">
                <a:extLst>
                  <a:ext uri="{FF2B5EF4-FFF2-40B4-BE49-F238E27FC236}">
                    <a16:creationId xmlns:a16="http://schemas.microsoft.com/office/drawing/2014/main" id="{0E9BC1C6-7C0B-4EC4-9A5E-3F67FF6DE7D3}"/>
                  </a:ext>
                </a:extLst>
              </p:cNvPr>
              <p:cNvSpPr/>
              <p:nvPr/>
            </p:nvSpPr>
            <p:spPr>
              <a:xfrm>
                <a:off x="5524060" y="5609931"/>
                <a:ext cx="76200" cy="84667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</p:grpSp>
      <p:grpSp>
        <p:nvGrpSpPr>
          <p:cNvPr id="41" name="群組 40">
            <a:extLst>
              <a:ext uri="{FF2B5EF4-FFF2-40B4-BE49-F238E27FC236}">
                <a16:creationId xmlns:a16="http://schemas.microsoft.com/office/drawing/2014/main" id="{76E2E744-904C-48A9-8960-CD0F683F0FDC}"/>
              </a:ext>
            </a:extLst>
          </p:cNvPr>
          <p:cNvGrpSpPr/>
          <p:nvPr/>
        </p:nvGrpSpPr>
        <p:grpSpPr>
          <a:xfrm>
            <a:off x="5349289" y="2919313"/>
            <a:ext cx="1736121" cy="3148048"/>
            <a:chOff x="9562860" y="2548155"/>
            <a:chExt cx="2038470" cy="3696287"/>
          </a:xfrm>
        </p:grpSpPr>
        <p:grpSp>
          <p:nvGrpSpPr>
            <p:cNvPr id="42" name="群組 41">
              <a:extLst>
                <a:ext uri="{FF2B5EF4-FFF2-40B4-BE49-F238E27FC236}">
                  <a16:creationId xmlns:a16="http://schemas.microsoft.com/office/drawing/2014/main" id="{A50EFA1F-59F9-429E-BC95-78849D52ED26}"/>
                </a:ext>
              </a:extLst>
            </p:cNvPr>
            <p:cNvGrpSpPr/>
            <p:nvPr/>
          </p:nvGrpSpPr>
          <p:grpSpPr>
            <a:xfrm>
              <a:off x="9566955" y="3001987"/>
              <a:ext cx="1520827" cy="3242455"/>
              <a:chOff x="9657257" y="1910639"/>
              <a:chExt cx="962349" cy="2051761"/>
            </a:xfrm>
          </p:grpSpPr>
          <p:sp>
            <p:nvSpPr>
              <p:cNvPr id="53" name="矩形 52">
                <a:extLst>
                  <a:ext uri="{FF2B5EF4-FFF2-40B4-BE49-F238E27FC236}">
                    <a16:creationId xmlns:a16="http://schemas.microsoft.com/office/drawing/2014/main" id="{3306B387-E38F-46CD-9FD6-204BE94ECEEB}"/>
                  </a:ext>
                </a:extLst>
              </p:cNvPr>
              <p:cNvSpPr/>
              <p:nvPr/>
            </p:nvSpPr>
            <p:spPr>
              <a:xfrm>
                <a:off x="9657257" y="1910639"/>
                <a:ext cx="962349" cy="2051761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grpSp>
            <p:nvGrpSpPr>
              <p:cNvPr id="54" name="群組 53">
                <a:extLst>
                  <a:ext uri="{FF2B5EF4-FFF2-40B4-BE49-F238E27FC236}">
                    <a16:creationId xmlns:a16="http://schemas.microsoft.com/office/drawing/2014/main" id="{E66A6A14-E60C-4B84-AAF0-759E98985537}"/>
                  </a:ext>
                </a:extLst>
              </p:cNvPr>
              <p:cNvGrpSpPr/>
              <p:nvPr/>
            </p:nvGrpSpPr>
            <p:grpSpPr>
              <a:xfrm>
                <a:off x="9707676" y="1951684"/>
                <a:ext cx="857096" cy="1968382"/>
                <a:chOff x="9741994" y="878290"/>
                <a:chExt cx="1717063" cy="3943359"/>
              </a:xfrm>
            </p:grpSpPr>
            <p:cxnSp>
              <p:nvCxnSpPr>
                <p:cNvPr id="55" name="直線接點 54">
                  <a:extLst>
                    <a:ext uri="{FF2B5EF4-FFF2-40B4-BE49-F238E27FC236}">
                      <a16:creationId xmlns:a16="http://schemas.microsoft.com/office/drawing/2014/main" id="{EF85D29C-3F25-44EF-8330-BE5F506B5AF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1156892" y="3914449"/>
                  <a:ext cx="15955" cy="859249"/>
                </a:xfrm>
                <a:prstGeom prst="line">
                  <a:avLst/>
                </a:prstGeom>
                <a:ln w="38100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直線接點 55">
                  <a:extLst>
                    <a:ext uri="{FF2B5EF4-FFF2-40B4-BE49-F238E27FC236}">
                      <a16:creationId xmlns:a16="http://schemas.microsoft.com/office/drawing/2014/main" id="{89FA4487-FF56-469C-8571-77261C87E00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105166" y="3254429"/>
                  <a:ext cx="69094" cy="707971"/>
                </a:xfrm>
                <a:prstGeom prst="line">
                  <a:avLst/>
                </a:prstGeom>
                <a:ln w="38100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線接點 56">
                  <a:extLst>
                    <a:ext uri="{FF2B5EF4-FFF2-40B4-BE49-F238E27FC236}">
                      <a16:creationId xmlns:a16="http://schemas.microsoft.com/office/drawing/2014/main" id="{51DBDFB6-8408-4D02-A7CB-603927E837EE}"/>
                    </a:ext>
                  </a:extLst>
                </p:cNvPr>
                <p:cNvCxnSpPr>
                  <a:cxnSpLocks/>
                  <a:endCxn id="87" idx="4"/>
                </p:cNvCxnSpPr>
                <p:nvPr/>
              </p:nvCxnSpPr>
              <p:spPr>
                <a:xfrm>
                  <a:off x="10047127" y="3962400"/>
                  <a:ext cx="15955" cy="859249"/>
                </a:xfrm>
                <a:prstGeom prst="line">
                  <a:avLst/>
                </a:prstGeom>
                <a:ln w="38100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直線接點 57">
                  <a:extLst>
                    <a:ext uri="{FF2B5EF4-FFF2-40B4-BE49-F238E27FC236}">
                      <a16:creationId xmlns:a16="http://schemas.microsoft.com/office/drawing/2014/main" id="{4485E764-CCF0-4AD1-8143-2751ED413A5F}"/>
                    </a:ext>
                  </a:extLst>
                </p:cNvPr>
                <p:cNvCxnSpPr>
                  <a:cxnSpLocks/>
                  <a:stCxn id="82" idx="4"/>
                </p:cNvCxnSpPr>
                <p:nvPr/>
              </p:nvCxnSpPr>
              <p:spPr>
                <a:xfrm flipH="1">
                  <a:off x="10020802" y="3302380"/>
                  <a:ext cx="69094" cy="707971"/>
                </a:xfrm>
                <a:prstGeom prst="line">
                  <a:avLst/>
                </a:prstGeom>
                <a:ln w="38100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線接點 58">
                  <a:extLst>
                    <a:ext uri="{FF2B5EF4-FFF2-40B4-BE49-F238E27FC236}">
                      <a16:creationId xmlns:a16="http://schemas.microsoft.com/office/drawing/2014/main" id="{187B60CA-A5DC-4CBB-AE3E-EE6FBF6E71E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0575655" y="1161164"/>
                  <a:ext cx="30866" cy="536376"/>
                </a:xfrm>
                <a:prstGeom prst="line">
                  <a:avLst/>
                </a:prstGeom>
                <a:ln w="38100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直線接點 59">
                  <a:extLst>
                    <a:ext uri="{FF2B5EF4-FFF2-40B4-BE49-F238E27FC236}">
                      <a16:creationId xmlns:a16="http://schemas.microsoft.com/office/drawing/2014/main" id="{28D61A69-0D2C-4891-824E-761955D49383}"/>
                    </a:ext>
                  </a:extLst>
                </p:cNvPr>
                <p:cNvCxnSpPr>
                  <a:cxnSpLocks/>
                  <a:endCxn id="83" idx="5"/>
                </p:cNvCxnSpPr>
                <p:nvPr/>
              </p:nvCxnSpPr>
              <p:spPr>
                <a:xfrm>
                  <a:off x="10585415" y="1682487"/>
                  <a:ext cx="561451" cy="1603458"/>
                </a:xfrm>
                <a:prstGeom prst="line">
                  <a:avLst/>
                </a:prstGeom>
                <a:ln w="38100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線接點 60">
                  <a:extLst>
                    <a:ext uri="{FF2B5EF4-FFF2-40B4-BE49-F238E27FC236}">
                      <a16:creationId xmlns:a16="http://schemas.microsoft.com/office/drawing/2014/main" id="{51618FD9-8508-4054-9715-635CB7609904}"/>
                    </a:ext>
                  </a:extLst>
                </p:cNvPr>
                <p:cNvCxnSpPr>
                  <a:cxnSpLocks/>
                  <a:endCxn id="82" idx="7"/>
                </p:cNvCxnSpPr>
                <p:nvPr/>
              </p:nvCxnSpPr>
              <p:spPr>
                <a:xfrm flipH="1">
                  <a:off x="10125607" y="1682487"/>
                  <a:ext cx="450691" cy="1524102"/>
                </a:xfrm>
                <a:prstGeom prst="line">
                  <a:avLst/>
                </a:prstGeom>
                <a:ln w="38100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線接點 61">
                  <a:extLst>
                    <a:ext uri="{FF2B5EF4-FFF2-40B4-BE49-F238E27FC236}">
                      <a16:creationId xmlns:a16="http://schemas.microsoft.com/office/drawing/2014/main" id="{AFD63E06-7E8A-4AB4-BBC8-3C90E6B80E7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1343323" y="2168891"/>
                  <a:ext cx="65232" cy="558312"/>
                </a:xfrm>
                <a:prstGeom prst="line">
                  <a:avLst/>
                </a:prstGeom>
                <a:ln w="38100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直線接點 62">
                  <a:extLst>
                    <a:ext uri="{FF2B5EF4-FFF2-40B4-BE49-F238E27FC236}">
                      <a16:creationId xmlns:a16="http://schemas.microsoft.com/office/drawing/2014/main" id="{B843F1FB-E3E0-4B9C-A3AB-4EF026BB2330}"/>
                    </a:ext>
                  </a:extLst>
                </p:cNvPr>
                <p:cNvCxnSpPr>
                  <a:cxnSpLocks/>
                  <a:endCxn id="79" idx="0"/>
                </p:cNvCxnSpPr>
                <p:nvPr/>
              </p:nvCxnSpPr>
              <p:spPr>
                <a:xfrm>
                  <a:off x="9777765" y="2126822"/>
                  <a:ext cx="65232" cy="558312"/>
                </a:xfrm>
                <a:prstGeom prst="line">
                  <a:avLst/>
                </a:prstGeom>
                <a:ln w="38100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線接點 63">
                  <a:extLst>
                    <a:ext uri="{FF2B5EF4-FFF2-40B4-BE49-F238E27FC236}">
                      <a16:creationId xmlns:a16="http://schemas.microsoft.com/office/drawing/2014/main" id="{B5BC87A8-5B4B-43F7-9114-6B44285A21B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9809331" y="1714030"/>
                  <a:ext cx="231467" cy="408923"/>
                </a:xfrm>
                <a:prstGeom prst="line">
                  <a:avLst/>
                </a:prstGeom>
                <a:ln w="38100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線接點 64">
                  <a:extLst>
                    <a:ext uri="{FF2B5EF4-FFF2-40B4-BE49-F238E27FC236}">
                      <a16:creationId xmlns:a16="http://schemas.microsoft.com/office/drawing/2014/main" id="{7924C7A3-F5D8-4150-8957-219F88236839}"/>
                    </a:ext>
                  </a:extLst>
                </p:cNvPr>
                <p:cNvCxnSpPr>
                  <a:cxnSpLocks/>
                  <a:endCxn id="80" idx="0"/>
                </p:cNvCxnSpPr>
                <p:nvPr/>
              </p:nvCxnSpPr>
              <p:spPr>
                <a:xfrm>
                  <a:off x="11177088" y="1703855"/>
                  <a:ext cx="231467" cy="408923"/>
                </a:xfrm>
                <a:prstGeom prst="line">
                  <a:avLst/>
                </a:prstGeom>
                <a:ln w="38100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線接點 65">
                  <a:extLst>
                    <a:ext uri="{FF2B5EF4-FFF2-40B4-BE49-F238E27FC236}">
                      <a16:creationId xmlns:a16="http://schemas.microsoft.com/office/drawing/2014/main" id="{6DC5F717-B4FE-4BC7-BA92-03B634D559E5}"/>
                    </a:ext>
                  </a:extLst>
                </p:cNvPr>
                <p:cNvCxnSpPr>
                  <a:cxnSpLocks/>
                  <a:endCxn id="77" idx="2"/>
                </p:cNvCxnSpPr>
                <p:nvPr/>
              </p:nvCxnSpPr>
              <p:spPr>
                <a:xfrm flipV="1">
                  <a:off x="10041438" y="1697542"/>
                  <a:ext cx="1069717" cy="4205"/>
                </a:xfrm>
                <a:prstGeom prst="line">
                  <a:avLst/>
                </a:prstGeom>
                <a:ln w="38100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直線接點 66">
                  <a:extLst>
                    <a:ext uri="{FF2B5EF4-FFF2-40B4-BE49-F238E27FC236}">
                      <a16:creationId xmlns:a16="http://schemas.microsoft.com/office/drawing/2014/main" id="{C19F81FB-96F6-49D3-9824-ABF0B3D8B3F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0611749" y="966312"/>
                  <a:ext cx="154310" cy="163434"/>
                </a:xfrm>
                <a:prstGeom prst="line">
                  <a:avLst/>
                </a:prstGeom>
                <a:ln w="38100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直線接點 67">
                  <a:extLst>
                    <a:ext uri="{FF2B5EF4-FFF2-40B4-BE49-F238E27FC236}">
                      <a16:creationId xmlns:a16="http://schemas.microsoft.com/office/drawing/2014/main" id="{E4F20AA3-591C-4CC3-A38F-9E9A79B08E3E}"/>
                    </a:ext>
                  </a:extLst>
                </p:cNvPr>
                <p:cNvCxnSpPr>
                  <a:cxnSpLocks/>
                  <a:endCxn id="72" idx="1"/>
                </p:cNvCxnSpPr>
                <p:nvPr/>
              </p:nvCxnSpPr>
              <p:spPr>
                <a:xfrm>
                  <a:off x="10410505" y="933299"/>
                  <a:ext cx="154310" cy="163434"/>
                </a:xfrm>
                <a:prstGeom prst="line">
                  <a:avLst/>
                </a:prstGeom>
                <a:ln w="38100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直線接點 68">
                  <a:extLst>
                    <a:ext uri="{FF2B5EF4-FFF2-40B4-BE49-F238E27FC236}">
                      <a16:creationId xmlns:a16="http://schemas.microsoft.com/office/drawing/2014/main" id="{D64C0950-DFE5-40E2-92BE-B0BA8653FE0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813756" y="951237"/>
                  <a:ext cx="258120" cy="145893"/>
                </a:xfrm>
                <a:prstGeom prst="line">
                  <a:avLst/>
                </a:prstGeom>
                <a:ln w="38100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直線接點 69">
                  <a:extLst>
                    <a:ext uri="{FF2B5EF4-FFF2-40B4-BE49-F238E27FC236}">
                      <a16:creationId xmlns:a16="http://schemas.microsoft.com/office/drawing/2014/main" id="{773DD469-059F-42FD-94F2-56CC7D842D2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0095508" y="934403"/>
                  <a:ext cx="258120" cy="145893"/>
                </a:xfrm>
                <a:prstGeom prst="line">
                  <a:avLst/>
                </a:prstGeom>
                <a:ln w="38100"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1" name="橢圓 70">
                  <a:extLst>
                    <a:ext uri="{FF2B5EF4-FFF2-40B4-BE49-F238E27FC236}">
                      <a16:creationId xmlns:a16="http://schemas.microsoft.com/office/drawing/2014/main" id="{DB83CE1A-70C9-46EB-9CBE-B50BF2053E9C}"/>
                    </a:ext>
                  </a:extLst>
                </p:cNvPr>
                <p:cNvSpPr/>
                <p:nvPr/>
              </p:nvSpPr>
              <p:spPr>
                <a:xfrm>
                  <a:off x="10348016" y="878290"/>
                  <a:ext cx="101004" cy="11222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72" name="橢圓 71">
                  <a:extLst>
                    <a:ext uri="{FF2B5EF4-FFF2-40B4-BE49-F238E27FC236}">
                      <a16:creationId xmlns:a16="http://schemas.microsoft.com/office/drawing/2014/main" id="{74B576F6-B5A3-4E67-B98A-E4186778F314}"/>
                    </a:ext>
                  </a:extLst>
                </p:cNvPr>
                <p:cNvSpPr/>
                <p:nvPr/>
              </p:nvSpPr>
              <p:spPr>
                <a:xfrm>
                  <a:off x="10550024" y="1080298"/>
                  <a:ext cx="101004" cy="11222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73" name="橢圓 72">
                  <a:extLst>
                    <a:ext uri="{FF2B5EF4-FFF2-40B4-BE49-F238E27FC236}">
                      <a16:creationId xmlns:a16="http://schemas.microsoft.com/office/drawing/2014/main" id="{98AB6A93-9810-4EA8-825E-EA0E73AFD35E}"/>
                    </a:ext>
                  </a:extLst>
                </p:cNvPr>
                <p:cNvSpPr/>
                <p:nvPr/>
              </p:nvSpPr>
              <p:spPr>
                <a:xfrm>
                  <a:off x="10740809" y="878290"/>
                  <a:ext cx="101004" cy="11222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74" name="橢圓 73">
                  <a:extLst>
                    <a:ext uri="{FF2B5EF4-FFF2-40B4-BE49-F238E27FC236}">
                      <a16:creationId xmlns:a16="http://schemas.microsoft.com/office/drawing/2014/main" id="{B1A50F9B-E41B-4C2A-AF01-B2DCC7474CD9}"/>
                    </a:ext>
                  </a:extLst>
                </p:cNvPr>
                <p:cNvSpPr/>
                <p:nvPr/>
              </p:nvSpPr>
              <p:spPr>
                <a:xfrm>
                  <a:off x="10089896" y="1024183"/>
                  <a:ext cx="101004" cy="11222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75" name="橢圓 74">
                  <a:extLst>
                    <a:ext uri="{FF2B5EF4-FFF2-40B4-BE49-F238E27FC236}">
                      <a16:creationId xmlns:a16="http://schemas.microsoft.com/office/drawing/2014/main" id="{1C0AEAF0-EBE1-4F80-ACD9-368B8878C3EB}"/>
                    </a:ext>
                  </a:extLst>
                </p:cNvPr>
                <p:cNvSpPr/>
                <p:nvPr/>
              </p:nvSpPr>
              <p:spPr>
                <a:xfrm>
                  <a:off x="11010151" y="1024183"/>
                  <a:ext cx="101004" cy="11222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76" name="橢圓 75">
                  <a:extLst>
                    <a:ext uri="{FF2B5EF4-FFF2-40B4-BE49-F238E27FC236}">
                      <a16:creationId xmlns:a16="http://schemas.microsoft.com/office/drawing/2014/main" id="{4EEFF2E7-6837-45F4-AB29-B9216507B4F6}"/>
                    </a:ext>
                  </a:extLst>
                </p:cNvPr>
                <p:cNvSpPr/>
                <p:nvPr/>
              </p:nvSpPr>
              <p:spPr>
                <a:xfrm>
                  <a:off x="9988892" y="1641428"/>
                  <a:ext cx="101004" cy="11222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77" name="橢圓 76">
                  <a:extLst>
                    <a:ext uri="{FF2B5EF4-FFF2-40B4-BE49-F238E27FC236}">
                      <a16:creationId xmlns:a16="http://schemas.microsoft.com/office/drawing/2014/main" id="{EDE585AE-702C-4E54-A043-010564A16F3D}"/>
                    </a:ext>
                  </a:extLst>
                </p:cNvPr>
                <p:cNvSpPr/>
                <p:nvPr/>
              </p:nvSpPr>
              <p:spPr>
                <a:xfrm>
                  <a:off x="11111155" y="1641428"/>
                  <a:ext cx="101004" cy="11222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78" name="橢圓 77">
                  <a:extLst>
                    <a:ext uri="{FF2B5EF4-FFF2-40B4-BE49-F238E27FC236}">
                      <a16:creationId xmlns:a16="http://schemas.microsoft.com/office/drawing/2014/main" id="{BEE09CBB-B04E-4C89-A40E-7586A8689D9C}"/>
                    </a:ext>
                  </a:extLst>
                </p:cNvPr>
                <p:cNvSpPr/>
                <p:nvPr/>
              </p:nvSpPr>
              <p:spPr>
                <a:xfrm>
                  <a:off x="9741994" y="2112780"/>
                  <a:ext cx="101004" cy="11222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79" name="橢圓 78">
                  <a:extLst>
                    <a:ext uri="{FF2B5EF4-FFF2-40B4-BE49-F238E27FC236}">
                      <a16:creationId xmlns:a16="http://schemas.microsoft.com/office/drawing/2014/main" id="{DC3AF495-9C6D-4323-B05D-7CB7257C020F}"/>
                    </a:ext>
                  </a:extLst>
                </p:cNvPr>
                <p:cNvSpPr/>
                <p:nvPr/>
              </p:nvSpPr>
              <p:spPr>
                <a:xfrm>
                  <a:off x="9792496" y="2685134"/>
                  <a:ext cx="101004" cy="11222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0" name="橢圓 79">
                  <a:extLst>
                    <a:ext uri="{FF2B5EF4-FFF2-40B4-BE49-F238E27FC236}">
                      <a16:creationId xmlns:a16="http://schemas.microsoft.com/office/drawing/2014/main" id="{80B97D5A-FA86-4D7A-B74E-2BA98E1C12BF}"/>
                    </a:ext>
                  </a:extLst>
                </p:cNvPr>
                <p:cNvSpPr/>
                <p:nvPr/>
              </p:nvSpPr>
              <p:spPr>
                <a:xfrm>
                  <a:off x="11358053" y="2112779"/>
                  <a:ext cx="101004" cy="11222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1" name="橢圓 80">
                  <a:extLst>
                    <a:ext uri="{FF2B5EF4-FFF2-40B4-BE49-F238E27FC236}">
                      <a16:creationId xmlns:a16="http://schemas.microsoft.com/office/drawing/2014/main" id="{544B94E3-8AF8-4492-B7EE-DE17626A060D}"/>
                    </a:ext>
                  </a:extLst>
                </p:cNvPr>
                <p:cNvSpPr/>
                <p:nvPr/>
              </p:nvSpPr>
              <p:spPr>
                <a:xfrm>
                  <a:off x="11307551" y="2685134"/>
                  <a:ext cx="101004" cy="11222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2" name="橢圓 81">
                  <a:extLst>
                    <a:ext uri="{FF2B5EF4-FFF2-40B4-BE49-F238E27FC236}">
                      <a16:creationId xmlns:a16="http://schemas.microsoft.com/office/drawing/2014/main" id="{22369490-F3CF-49D3-84AF-CBB781B8CAE0}"/>
                    </a:ext>
                  </a:extLst>
                </p:cNvPr>
                <p:cNvSpPr/>
                <p:nvPr/>
              </p:nvSpPr>
              <p:spPr>
                <a:xfrm>
                  <a:off x="10039394" y="3190153"/>
                  <a:ext cx="101004" cy="11222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3" name="橢圓 82">
                  <a:extLst>
                    <a:ext uri="{FF2B5EF4-FFF2-40B4-BE49-F238E27FC236}">
                      <a16:creationId xmlns:a16="http://schemas.microsoft.com/office/drawing/2014/main" id="{C0AB1B97-D6E2-42A2-A557-A892A9161B09}"/>
                    </a:ext>
                  </a:extLst>
                </p:cNvPr>
                <p:cNvSpPr/>
                <p:nvPr/>
              </p:nvSpPr>
              <p:spPr>
                <a:xfrm>
                  <a:off x="11060653" y="3190153"/>
                  <a:ext cx="101004" cy="11222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4" name="橢圓 83">
                  <a:extLst>
                    <a:ext uri="{FF2B5EF4-FFF2-40B4-BE49-F238E27FC236}">
                      <a16:creationId xmlns:a16="http://schemas.microsoft.com/office/drawing/2014/main" id="{CED2AD38-5538-43B8-A343-2B49E83D0CBD}"/>
                    </a:ext>
                  </a:extLst>
                </p:cNvPr>
                <p:cNvSpPr/>
                <p:nvPr/>
              </p:nvSpPr>
              <p:spPr>
                <a:xfrm>
                  <a:off x="11123758" y="3945180"/>
                  <a:ext cx="101004" cy="11222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" name="橢圓 84">
                  <a:extLst>
                    <a:ext uri="{FF2B5EF4-FFF2-40B4-BE49-F238E27FC236}">
                      <a16:creationId xmlns:a16="http://schemas.microsoft.com/office/drawing/2014/main" id="{6B974065-D606-4205-8E57-6AF381A9E131}"/>
                    </a:ext>
                  </a:extLst>
                </p:cNvPr>
                <p:cNvSpPr/>
                <p:nvPr/>
              </p:nvSpPr>
              <p:spPr>
                <a:xfrm>
                  <a:off x="9988892" y="3944672"/>
                  <a:ext cx="101004" cy="11222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6" name="橢圓 85">
                  <a:extLst>
                    <a:ext uri="{FF2B5EF4-FFF2-40B4-BE49-F238E27FC236}">
                      <a16:creationId xmlns:a16="http://schemas.microsoft.com/office/drawing/2014/main" id="{D5A35642-5DB8-4304-A5E5-B4DBE948110A}"/>
                    </a:ext>
                  </a:extLst>
                </p:cNvPr>
                <p:cNvSpPr/>
                <p:nvPr/>
              </p:nvSpPr>
              <p:spPr>
                <a:xfrm>
                  <a:off x="11111155" y="4709422"/>
                  <a:ext cx="101004" cy="11222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7" name="橢圓 86">
                  <a:extLst>
                    <a:ext uri="{FF2B5EF4-FFF2-40B4-BE49-F238E27FC236}">
                      <a16:creationId xmlns:a16="http://schemas.microsoft.com/office/drawing/2014/main" id="{D8041637-E724-4D2C-A636-823FB842E644}"/>
                    </a:ext>
                  </a:extLst>
                </p:cNvPr>
                <p:cNvSpPr/>
                <p:nvPr/>
              </p:nvSpPr>
              <p:spPr>
                <a:xfrm>
                  <a:off x="10012580" y="4709422"/>
                  <a:ext cx="101004" cy="11222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" name="文字方塊 42">
                  <a:extLst>
                    <a:ext uri="{FF2B5EF4-FFF2-40B4-BE49-F238E27FC236}">
                      <a16:creationId xmlns:a16="http://schemas.microsoft.com/office/drawing/2014/main" id="{3FC41A9F-4DD2-419F-BFAD-76EA430141B4}"/>
                    </a:ext>
                  </a:extLst>
                </p:cNvPr>
                <p:cNvSpPr txBox="1"/>
                <p:nvPr/>
              </p:nvSpPr>
              <p:spPr>
                <a:xfrm>
                  <a:off x="10189487" y="2548155"/>
                  <a:ext cx="229550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b="0" i="1" smtClean="0"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oMath>
                    </m:oMathPara>
                  </a14:m>
                  <a:endParaRPr lang="zh-TW" altLang="en-US" dirty="0">
                    <a:solidFill>
                      <a:srgbClr val="FFC000"/>
                    </a:solidFill>
                  </a:endParaRPr>
                </a:p>
              </p:txBody>
            </p:sp>
          </mc:Choice>
          <mc:Fallback xmlns="">
            <p:sp>
              <p:nvSpPr>
                <p:cNvPr id="54" name="文字方塊 53">
                  <a:extLst>
                    <a:ext uri="{FF2B5EF4-FFF2-40B4-BE49-F238E27FC236}">
                      <a16:creationId xmlns:a16="http://schemas.microsoft.com/office/drawing/2014/main" id="{3FC41A9F-4DD2-419F-BFAD-76EA430141B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189487" y="2548155"/>
                  <a:ext cx="229550" cy="276999"/>
                </a:xfrm>
                <a:prstGeom prst="rect">
                  <a:avLst/>
                </a:prstGeom>
                <a:blipFill>
                  <a:blip r:embed="rId4"/>
                  <a:stretch>
                    <a:fillRect l="-16216" r="-13514" b="-2222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文字方塊 43">
                  <a:extLst>
                    <a:ext uri="{FF2B5EF4-FFF2-40B4-BE49-F238E27FC236}">
                      <a16:creationId xmlns:a16="http://schemas.microsoft.com/office/drawing/2014/main" id="{FBF50889-8B42-45EA-838D-FF63108AEBF3}"/>
                    </a:ext>
                  </a:extLst>
                </p:cNvPr>
                <p:cNvSpPr txBox="1"/>
                <p:nvPr/>
              </p:nvSpPr>
              <p:spPr>
                <a:xfrm>
                  <a:off x="11416216" y="4411296"/>
                  <a:ext cx="18511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b="0" i="1" smtClean="0"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</a:rPr>
                          <m:t>h</m:t>
                        </m:r>
                      </m:oMath>
                    </m:oMathPara>
                  </a14:m>
                  <a:endParaRPr lang="zh-TW" altLang="en-US" dirty="0">
                    <a:solidFill>
                      <a:srgbClr val="FFC000"/>
                    </a:solidFill>
                  </a:endParaRPr>
                </a:p>
              </p:txBody>
            </p:sp>
          </mc:Choice>
          <mc:Fallback xmlns="">
            <p:sp>
              <p:nvSpPr>
                <p:cNvPr id="55" name="文字方塊 54">
                  <a:extLst>
                    <a:ext uri="{FF2B5EF4-FFF2-40B4-BE49-F238E27FC236}">
                      <a16:creationId xmlns:a16="http://schemas.microsoft.com/office/drawing/2014/main" id="{FBF50889-8B42-45EA-838D-FF63108AEBF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416216" y="4411296"/>
                  <a:ext cx="185114" cy="276999"/>
                </a:xfrm>
                <a:prstGeom prst="rect">
                  <a:avLst/>
                </a:prstGeom>
                <a:blipFill>
                  <a:blip r:embed="rId5"/>
                  <a:stretch>
                    <a:fillRect l="-33333" r="-30000" b="-8696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45" name="群組 44">
              <a:extLst>
                <a:ext uri="{FF2B5EF4-FFF2-40B4-BE49-F238E27FC236}">
                  <a16:creationId xmlns:a16="http://schemas.microsoft.com/office/drawing/2014/main" id="{F2A91FFD-78B6-48B1-B1B5-F0C3E7311D72}"/>
                </a:ext>
              </a:extLst>
            </p:cNvPr>
            <p:cNvGrpSpPr/>
            <p:nvPr/>
          </p:nvGrpSpPr>
          <p:grpSpPr>
            <a:xfrm flipV="1">
              <a:off x="9562860" y="2797694"/>
              <a:ext cx="1520827" cy="136813"/>
              <a:chOff x="9575800" y="53923"/>
              <a:chExt cx="2048933" cy="241705"/>
            </a:xfrm>
          </p:grpSpPr>
          <p:cxnSp>
            <p:nvCxnSpPr>
              <p:cNvPr id="50" name="直線接點 49">
                <a:extLst>
                  <a:ext uri="{FF2B5EF4-FFF2-40B4-BE49-F238E27FC236}">
                    <a16:creationId xmlns:a16="http://schemas.microsoft.com/office/drawing/2014/main" id="{FA43AFD8-612A-40BF-A9E3-D513BC462188}"/>
                  </a:ext>
                </a:extLst>
              </p:cNvPr>
              <p:cNvCxnSpPr/>
              <p:nvPr/>
            </p:nvCxnSpPr>
            <p:spPr>
              <a:xfrm>
                <a:off x="9575800" y="53923"/>
                <a:ext cx="0" cy="241705"/>
              </a:xfrm>
              <a:prstGeom prst="line">
                <a:avLst/>
              </a:prstGeom>
              <a:ln w="28575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線接點 50">
                <a:extLst>
                  <a:ext uri="{FF2B5EF4-FFF2-40B4-BE49-F238E27FC236}">
                    <a16:creationId xmlns:a16="http://schemas.microsoft.com/office/drawing/2014/main" id="{66AFED39-8EA8-4F48-A181-A0C81FD18136}"/>
                  </a:ext>
                </a:extLst>
              </p:cNvPr>
              <p:cNvCxnSpPr/>
              <p:nvPr/>
            </p:nvCxnSpPr>
            <p:spPr>
              <a:xfrm>
                <a:off x="11624733" y="53923"/>
                <a:ext cx="0" cy="241705"/>
              </a:xfrm>
              <a:prstGeom prst="line">
                <a:avLst/>
              </a:prstGeom>
              <a:ln w="28575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線接點 51">
                <a:extLst>
                  <a:ext uri="{FF2B5EF4-FFF2-40B4-BE49-F238E27FC236}">
                    <a16:creationId xmlns:a16="http://schemas.microsoft.com/office/drawing/2014/main" id="{61FCAA28-E58A-4315-8FC7-805950D30640}"/>
                  </a:ext>
                </a:extLst>
              </p:cNvPr>
              <p:cNvCxnSpPr/>
              <p:nvPr/>
            </p:nvCxnSpPr>
            <p:spPr>
              <a:xfrm>
                <a:off x="9575800" y="174775"/>
                <a:ext cx="2040467" cy="0"/>
              </a:xfrm>
              <a:prstGeom prst="line">
                <a:avLst/>
              </a:prstGeom>
              <a:ln w="28575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群組 45">
              <a:extLst>
                <a:ext uri="{FF2B5EF4-FFF2-40B4-BE49-F238E27FC236}">
                  <a16:creationId xmlns:a16="http://schemas.microsoft.com/office/drawing/2014/main" id="{B63CD072-7C86-45E7-87D4-43284FF0AA2F}"/>
                </a:ext>
              </a:extLst>
            </p:cNvPr>
            <p:cNvGrpSpPr/>
            <p:nvPr/>
          </p:nvGrpSpPr>
          <p:grpSpPr>
            <a:xfrm rot="16200000">
              <a:off x="9654074" y="4533603"/>
              <a:ext cx="3239674" cy="182004"/>
              <a:chOff x="9575800" y="53923"/>
              <a:chExt cx="2048933" cy="241705"/>
            </a:xfrm>
          </p:grpSpPr>
          <p:cxnSp>
            <p:nvCxnSpPr>
              <p:cNvPr id="47" name="直線接點 46">
                <a:extLst>
                  <a:ext uri="{FF2B5EF4-FFF2-40B4-BE49-F238E27FC236}">
                    <a16:creationId xmlns:a16="http://schemas.microsoft.com/office/drawing/2014/main" id="{460934E5-F76C-4DA3-9CE2-F25AF11BCBF5}"/>
                  </a:ext>
                </a:extLst>
              </p:cNvPr>
              <p:cNvCxnSpPr/>
              <p:nvPr/>
            </p:nvCxnSpPr>
            <p:spPr>
              <a:xfrm>
                <a:off x="9575800" y="53923"/>
                <a:ext cx="0" cy="241705"/>
              </a:xfrm>
              <a:prstGeom prst="line">
                <a:avLst/>
              </a:prstGeom>
              <a:ln w="28575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線接點 47">
                <a:extLst>
                  <a:ext uri="{FF2B5EF4-FFF2-40B4-BE49-F238E27FC236}">
                    <a16:creationId xmlns:a16="http://schemas.microsoft.com/office/drawing/2014/main" id="{08C5F5C1-042F-465D-AF8F-C2D6FEDC1D71}"/>
                  </a:ext>
                </a:extLst>
              </p:cNvPr>
              <p:cNvCxnSpPr/>
              <p:nvPr/>
            </p:nvCxnSpPr>
            <p:spPr>
              <a:xfrm>
                <a:off x="11624733" y="53923"/>
                <a:ext cx="0" cy="241705"/>
              </a:xfrm>
              <a:prstGeom prst="line">
                <a:avLst/>
              </a:prstGeom>
              <a:ln w="28575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線接點 48">
                <a:extLst>
                  <a:ext uri="{FF2B5EF4-FFF2-40B4-BE49-F238E27FC236}">
                    <a16:creationId xmlns:a16="http://schemas.microsoft.com/office/drawing/2014/main" id="{4863EF28-FA9A-457A-983C-0AFB016E24B6}"/>
                  </a:ext>
                </a:extLst>
              </p:cNvPr>
              <p:cNvCxnSpPr/>
              <p:nvPr/>
            </p:nvCxnSpPr>
            <p:spPr>
              <a:xfrm>
                <a:off x="9575800" y="174775"/>
                <a:ext cx="2040467" cy="0"/>
              </a:xfrm>
              <a:prstGeom prst="line">
                <a:avLst/>
              </a:prstGeom>
              <a:ln w="28575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8" name="文字方塊 87">
            <a:extLst>
              <a:ext uri="{FF2B5EF4-FFF2-40B4-BE49-F238E27FC236}">
                <a16:creationId xmlns:a16="http://schemas.microsoft.com/office/drawing/2014/main" id="{EBA045E1-FEC9-4C84-9280-BD4096C20683}"/>
              </a:ext>
            </a:extLst>
          </p:cNvPr>
          <p:cNvSpPr txBox="1"/>
          <p:nvPr/>
        </p:nvSpPr>
        <p:spPr>
          <a:xfrm>
            <a:off x="5216077" y="2613739"/>
            <a:ext cx="16305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dirty="0"/>
              <a:t>Normalization</a:t>
            </a:r>
            <a:endParaRPr lang="zh-TW" altLang="en-US" dirty="0"/>
          </a:p>
        </p:txBody>
      </p:sp>
      <p:sp>
        <p:nvSpPr>
          <p:cNvPr id="89" name="投影片編號版面配置區 88">
            <a:extLst>
              <a:ext uri="{FF2B5EF4-FFF2-40B4-BE49-F238E27FC236}">
                <a16:creationId xmlns:a16="http://schemas.microsoft.com/office/drawing/2014/main" id="{52B90A56-3A49-47AC-B238-81E7DE405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7DFC-B66D-43DF-B0E9-8E7CEE29F342}" type="slidenum">
              <a:rPr lang="zh-TW" altLang="en-US" smtClean="0"/>
              <a:t>34</a:t>
            </a:fld>
            <a:endParaRPr lang="zh-TW" altLang="en-US"/>
          </a:p>
        </p:txBody>
      </p:sp>
      <p:grpSp>
        <p:nvGrpSpPr>
          <p:cNvPr id="122" name="群組 121">
            <a:extLst>
              <a:ext uri="{FF2B5EF4-FFF2-40B4-BE49-F238E27FC236}">
                <a16:creationId xmlns:a16="http://schemas.microsoft.com/office/drawing/2014/main" id="{FA051925-D5DF-4EFD-BBC0-2462D238571E}"/>
              </a:ext>
            </a:extLst>
          </p:cNvPr>
          <p:cNvGrpSpPr/>
          <p:nvPr/>
        </p:nvGrpSpPr>
        <p:grpSpPr>
          <a:xfrm>
            <a:off x="8610600" y="1933272"/>
            <a:ext cx="2155923" cy="3668876"/>
            <a:chOff x="8610600" y="1933272"/>
            <a:chExt cx="2155923" cy="366887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5" name="矩形 104">
                  <a:extLst>
                    <a:ext uri="{FF2B5EF4-FFF2-40B4-BE49-F238E27FC236}">
                      <a16:creationId xmlns:a16="http://schemas.microsoft.com/office/drawing/2014/main" id="{6FE2051A-141E-4ECB-BA5B-03791755E709}"/>
                    </a:ext>
                  </a:extLst>
                </p:cNvPr>
                <p:cNvSpPr/>
                <p:nvPr/>
              </p:nvSpPr>
              <p:spPr>
                <a:xfrm>
                  <a:off x="8614857" y="2571184"/>
                  <a:ext cx="2151666" cy="310621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𝐹𝐶𝑁</m:t>
                        </m:r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d>
                          <m:dPr>
                            <m:ctrlPr>
                              <a:rPr lang="en-US" altLang="zh-TW" sz="1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TW" sz="1400" b="0" i="1" smtClean="0">
                                <a:latin typeface="Cambria Math" panose="02040503050406030204" pitchFamily="18" charset="0"/>
                              </a:rPr>
                              <m:t>51, 128</m:t>
                            </m:r>
                          </m:e>
                        </m:d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𝑅𝑒𝐿𝑈</m:t>
                        </m:r>
                      </m:oMath>
                    </m:oMathPara>
                  </a14:m>
                  <a:endParaRPr lang="zh-TW" altLang="en-US" dirty="0"/>
                </a:p>
              </p:txBody>
            </p:sp>
          </mc:Choice>
          <mc:Fallback xmlns="">
            <p:sp>
              <p:nvSpPr>
                <p:cNvPr id="105" name="矩形 104">
                  <a:extLst>
                    <a:ext uri="{FF2B5EF4-FFF2-40B4-BE49-F238E27FC236}">
                      <a16:creationId xmlns:a16="http://schemas.microsoft.com/office/drawing/2014/main" id="{6FE2051A-141E-4ECB-BA5B-03791755E709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614857" y="2571184"/>
                  <a:ext cx="2151666" cy="310621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6" name="矩形 105">
                  <a:extLst>
                    <a:ext uri="{FF2B5EF4-FFF2-40B4-BE49-F238E27FC236}">
                      <a16:creationId xmlns:a16="http://schemas.microsoft.com/office/drawing/2014/main" id="{A9FBB462-A899-4F24-85A7-0E930AF5209A}"/>
                    </a:ext>
                  </a:extLst>
                </p:cNvPr>
                <p:cNvSpPr/>
                <p:nvPr/>
              </p:nvSpPr>
              <p:spPr>
                <a:xfrm>
                  <a:off x="8614857" y="2885522"/>
                  <a:ext cx="2151666" cy="310621"/>
                </a:xfrm>
                <a:prstGeom prst="rect">
                  <a:avLst/>
                </a:prstGeom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𝐵𝑎𝑡𝑐h𝑁𝑜𝑟𝑚</m:t>
                        </m:r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 (128)</m:t>
                        </m:r>
                      </m:oMath>
                    </m:oMathPara>
                  </a14:m>
                  <a:endParaRPr lang="zh-TW" altLang="en-US" dirty="0"/>
                </a:p>
              </p:txBody>
            </p:sp>
          </mc:Choice>
          <mc:Fallback xmlns="">
            <p:sp>
              <p:nvSpPr>
                <p:cNvPr id="106" name="矩形 105">
                  <a:extLst>
                    <a:ext uri="{FF2B5EF4-FFF2-40B4-BE49-F238E27FC236}">
                      <a16:creationId xmlns:a16="http://schemas.microsoft.com/office/drawing/2014/main" id="{A9FBB462-A899-4F24-85A7-0E930AF5209A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614857" y="2885522"/>
                  <a:ext cx="2151666" cy="310621"/>
                </a:xfrm>
                <a:prstGeom prst="rect">
                  <a:avLst/>
                </a:prstGeom>
                <a:blipFill>
                  <a:blip r:embed="rId7"/>
                  <a:stretch>
                    <a:fillRect b="-7547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9" name="矩形 108">
                  <a:extLst>
                    <a:ext uri="{FF2B5EF4-FFF2-40B4-BE49-F238E27FC236}">
                      <a16:creationId xmlns:a16="http://schemas.microsoft.com/office/drawing/2014/main" id="{AD4EB838-5A1A-45AD-911E-AD1E07750E87}"/>
                    </a:ext>
                  </a:extLst>
                </p:cNvPr>
                <p:cNvSpPr/>
                <p:nvPr/>
              </p:nvSpPr>
              <p:spPr>
                <a:xfrm>
                  <a:off x="8614213" y="3440578"/>
                  <a:ext cx="2151666" cy="310621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𝐹𝐶𝑁</m:t>
                        </m:r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d>
                          <m:dPr>
                            <m:ctrlPr>
                              <a:rPr lang="en-US" altLang="zh-TW" sz="1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TW" sz="1400" b="0" i="1" smtClean="0">
                                <a:latin typeface="Cambria Math" panose="02040503050406030204" pitchFamily="18" charset="0"/>
                              </a:rPr>
                              <m:t>128, 256</m:t>
                            </m:r>
                          </m:e>
                        </m:d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𝑅𝑒𝐿𝑈</m:t>
                        </m:r>
                      </m:oMath>
                    </m:oMathPara>
                  </a14:m>
                  <a:endParaRPr lang="zh-TW" altLang="en-US" dirty="0"/>
                </a:p>
              </p:txBody>
            </p:sp>
          </mc:Choice>
          <mc:Fallback xmlns="">
            <p:sp>
              <p:nvSpPr>
                <p:cNvPr id="109" name="矩形 108">
                  <a:extLst>
                    <a:ext uri="{FF2B5EF4-FFF2-40B4-BE49-F238E27FC236}">
                      <a16:creationId xmlns:a16="http://schemas.microsoft.com/office/drawing/2014/main" id="{AD4EB838-5A1A-45AD-911E-AD1E07750E87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614213" y="3440578"/>
                  <a:ext cx="2151666" cy="310621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0" name="矩形 109">
                  <a:extLst>
                    <a:ext uri="{FF2B5EF4-FFF2-40B4-BE49-F238E27FC236}">
                      <a16:creationId xmlns:a16="http://schemas.microsoft.com/office/drawing/2014/main" id="{80244C30-416A-40AA-8BF4-DC15C1DB5AB2}"/>
                    </a:ext>
                  </a:extLst>
                </p:cNvPr>
                <p:cNvSpPr/>
                <p:nvPr/>
              </p:nvSpPr>
              <p:spPr>
                <a:xfrm>
                  <a:off x="8610600" y="3742750"/>
                  <a:ext cx="2151666" cy="310621"/>
                </a:xfrm>
                <a:prstGeom prst="rect">
                  <a:avLst/>
                </a:prstGeom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𝐵𝑎𝑡𝑐h𝑁𝑜𝑟𝑚</m:t>
                        </m:r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 (256)</m:t>
                        </m:r>
                      </m:oMath>
                    </m:oMathPara>
                  </a14:m>
                  <a:endParaRPr lang="zh-TW" altLang="en-US" dirty="0"/>
                </a:p>
              </p:txBody>
            </p:sp>
          </mc:Choice>
          <mc:Fallback xmlns="">
            <p:sp>
              <p:nvSpPr>
                <p:cNvPr id="110" name="矩形 109">
                  <a:extLst>
                    <a:ext uri="{FF2B5EF4-FFF2-40B4-BE49-F238E27FC236}">
                      <a16:creationId xmlns:a16="http://schemas.microsoft.com/office/drawing/2014/main" id="{80244C30-416A-40AA-8BF4-DC15C1DB5AB2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610600" y="3742750"/>
                  <a:ext cx="2151666" cy="310621"/>
                </a:xfrm>
                <a:prstGeom prst="rect">
                  <a:avLst/>
                </a:prstGeom>
                <a:blipFill>
                  <a:blip r:embed="rId9"/>
                  <a:stretch>
                    <a:fillRect b="-5660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11" name="直線單箭頭接點 110">
              <a:extLst>
                <a:ext uri="{FF2B5EF4-FFF2-40B4-BE49-F238E27FC236}">
                  <a16:creationId xmlns:a16="http://schemas.microsoft.com/office/drawing/2014/main" id="{F97FE3CA-2307-473B-BD38-B6F41B1EE3C5}"/>
                </a:ext>
              </a:extLst>
            </p:cNvPr>
            <p:cNvCxnSpPr>
              <a:cxnSpLocks/>
              <a:stCxn id="114" idx="2"/>
              <a:endCxn id="105" idx="0"/>
            </p:cNvCxnSpPr>
            <p:nvPr/>
          </p:nvCxnSpPr>
          <p:spPr>
            <a:xfrm flipH="1">
              <a:off x="9690690" y="2243893"/>
              <a:ext cx="5262" cy="32729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2" name="直線單箭頭接點 111">
              <a:extLst>
                <a:ext uri="{FF2B5EF4-FFF2-40B4-BE49-F238E27FC236}">
                  <a16:creationId xmlns:a16="http://schemas.microsoft.com/office/drawing/2014/main" id="{C4F0D269-3C9A-475C-8104-FDBBE28147FD}"/>
                </a:ext>
              </a:extLst>
            </p:cNvPr>
            <p:cNvCxnSpPr>
              <a:cxnSpLocks/>
              <a:stCxn id="106" idx="2"/>
              <a:endCxn id="109" idx="0"/>
            </p:cNvCxnSpPr>
            <p:nvPr/>
          </p:nvCxnSpPr>
          <p:spPr>
            <a:xfrm flipH="1">
              <a:off x="9690046" y="3196143"/>
              <a:ext cx="644" cy="24443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3" name="直線單箭頭接點 112">
              <a:extLst>
                <a:ext uri="{FF2B5EF4-FFF2-40B4-BE49-F238E27FC236}">
                  <a16:creationId xmlns:a16="http://schemas.microsoft.com/office/drawing/2014/main" id="{D0A7C476-9EE6-433E-A85A-2A708862EFEC}"/>
                </a:ext>
              </a:extLst>
            </p:cNvPr>
            <p:cNvCxnSpPr>
              <a:cxnSpLocks/>
              <a:stCxn id="110" idx="2"/>
              <a:endCxn id="115" idx="0"/>
            </p:cNvCxnSpPr>
            <p:nvPr/>
          </p:nvCxnSpPr>
          <p:spPr>
            <a:xfrm>
              <a:off x="9686433" y="4053371"/>
              <a:ext cx="9516" cy="24450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4" name="矩形 113">
                  <a:extLst>
                    <a:ext uri="{FF2B5EF4-FFF2-40B4-BE49-F238E27FC236}">
                      <a16:creationId xmlns:a16="http://schemas.microsoft.com/office/drawing/2014/main" id="{B181ECBF-8BBF-466F-9867-26CA3470CC1A}"/>
                    </a:ext>
                  </a:extLst>
                </p:cNvPr>
                <p:cNvSpPr/>
                <p:nvPr/>
              </p:nvSpPr>
              <p:spPr>
                <a:xfrm>
                  <a:off x="8969011" y="1933272"/>
                  <a:ext cx="1453882" cy="310621"/>
                </a:xfrm>
                <a:prstGeom prst="rect">
                  <a:avLst/>
                </a:prstGeom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𝑃𝑜𝑠𝑒</m:t>
                        </m:r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𝐼𝑛𝑝𝑢𝑡</m:t>
                        </m:r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 (17, 3)</m:t>
                        </m:r>
                      </m:oMath>
                    </m:oMathPara>
                  </a14:m>
                  <a:endParaRPr lang="zh-TW" altLang="en-US" dirty="0"/>
                </a:p>
              </p:txBody>
            </p:sp>
          </mc:Choice>
          <mc:Fallback xmlns="">
            <p:sp>
              <p:nvSpPr>
                <p:cNvPr id="114" name="矩形 113">
                  <a:extLst>
                    <a:ext uri="{FF2B5EF4-FFF2-40B4-BE49-F238E27FC236}">
                      <a16:creationId xmlns:a16="http://schemas.microsoft.com/office/drawing/2014/main" id="{B181ECBF-8BBF-466F-9867-26CA3470CC1A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969011" y="1933272"/>
                  <a:ext cx="1453882" cy="310621"/>
                </a:xfrm>
                <a:prstGeom prst="rect">
                  <a:avLst/>
                </a:prstGeom>
                <a:blipFill>
                  <a:blip r:embed="rId10"/>
                  <a:stretch>
                    <a:fillRect l="-3734" r="-1660" b="-7547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5" name="矩形 114">
                  <a:extLst>
                    <a:ext uri="{FF2B5EF4-FFF2-40B4-BE49-F238E27FC236}">
                      <a16:creationId xmlns:a16="http://schemas.microsoft.com/office/drawing/2014/main" id="{C6A9BBB3-E7E3-416E-9465-9787429A52FD}"/>
                    </a:ext>
                  </a:extLst>
                </p:cNvPr>
                <p:cNvSpPr/>
                <p:nvPr/>
              </p:nvSpPr>
              <p:spPr>
                <a:xfrm>
                  <a:off x="8629636" y="4297872"/>
                  <a:ext cx="2132626" cy="310621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𝐹𝐶𝑁</m:t>
                        </m:r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d>
                          <m:dPr>
                            <m:ctrlPr>
                              <a:rPr lang="en-US" altLang="zh-TW" sz="1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TW" sz="1400" b="0" i="1" smtClean="0">
                                <a:latin typeface="Cambria Math" panose="02040503050406030204" pitchFamily="18" charset="0"/>
                              </a:rPr>
                              <m:t>256, 512</m:t>
                            </m:r>
                          </m:e>
                        </m:d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𝑅𝑒𝐿𝑈</m:t>
                        </m:r>
                      </m:oMath>
                    </m:oMathPara>
                  </a14:m>
                  <a:endParaRPr lang="zh-TW" altLang="en-US" dirty="0"/>
                </a:p>
              </p:txBody>
            </p:sp>
          </mc:Choice>
          <mc:Fallback xmlns="">
            <p:sp>
              <p:nvSpPr>
                <p:cNvPr id="115" name="矩形 114">
                  <a:extLst>
                    <a:ext uri="{FF2B5EF4-FFF2-40B4-BE49-F238E27FC236}">
                      <a16:creationId xmlns:a16="http://schemas.microsoft.com/office/drawing/2014/main" id="{C6A9BBB3-E7E3-416E-9465-9787429A52F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629636" y="4297872"/>
                  <a:ext cx="2132626" cy="310621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6" name="矩形 115">
                  <a:extLst>
                    <a:ext uri="{FF2B5EF4-FFF2-40B4-BE49-F238E27FC236}">
                      <a16:creationId xmlns:a16="http://schemas.microsoft.com/office/drawing/2014/main" id="{CBDBB43F-4085-4BCC-AEE4-53F135FFDB6D}"/>
                    </a:ext>
                  </a:extLst>
                </p:cNvPr>
                <p:cNvSpPr/>
                <p:nvPr/>
              </p:nvSpPr>
              <p:spPr>
                <a:xfrm>
                  <a:off x="8629636" y="4615408"/>
                  <a:ext cx="2132624" cy="310621"/>
                </a:xfrm>
                <a:prstGeom prst="rect">
                  <a:avLst/>
                </a:prstGeom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𝐵𝑎𝑡𝑐h𝑁𝑜𝑟𝑚</m:t>
                        </m:r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 (512)</m:t>
                        </m:r>
                      </m:oMath>
                    </m:oMathPara>
                  </a14:m>
                  <a:endParaRPr lang="zh-TW" altLang="en-US" dirty="0"/>
                </a:p>
              </p:txBody>
            </p:sp>
          </mc:Choice>
          <mc:Fallback xmlns="">
            <p:sp>
              <p:nvSpPr>
                <p:cNvPr id="116" name="矩形 115">
                  <a:extLst>
                    <a:ext uri="{FF2B5EF4-FFF2-40B4-BE49-F238E27FC236}">
                      <a16:creationId xmlns:a16="http://schemas.microsoft.com/office/drawing/2014/main" id="{CBDBB43F-4085-4BCC-AEE4-53F135FFDB6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629636" y="4615408"/>
                  <a:ext cx="2132624" cy="310621"/>
                </a:xfrm>
                <a:prstGeom prst="rect">
                  <a:avLst/>
                </a:prstGeom>
                <a:blipFill>
                  <a:blip r:embed="rId12"/>
                  <a:stretch>
                    <a:fillRect b="-7547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7" name="矩形 116">
                  <a:extLst>
                    <a:ext uri="{FF2B5EF4-FFF2-40B4-BE49-F238E27FC236}">
                      <a16:creationId xmlns:a16="http://schemas.microsoft.com/office/drawing/2014/main" id="{62215D55-3C6F-4DD3-8AC2-997DAB836B47}"/>
                    </a:ext>
                  </a:extLst>
                </p:cNvPr>
                <p:cNvSpPr/>
                <p:nvPr/>
              </p:nvSpPr>
              <p:spPr>
                <a:xfrm>
                  <a:off x="8630406" y="5286562"/>
                  <a:ext cx="2131856" cy="315586"/>
                </a:xfrm>
                <a:prstGeom prst="rect">
                  <a:avLst/>
                </a:prstGeom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𝑃𝑜𝑠𝑒</m:t>
                        </m:r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𝐹𝑒𝑎𝑡𝑢𝑟𝑒</m:t>
                        </m:r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,512)</m:t>
                        </m:r>
                      </m:oMath>
                    </m:oMathPara>
                  </a14:m>
                  <a:endParaRPr lang="zh-TW" altLang="en-US" sz="1400" dirty="0"/>
                </a:p>
              </p:txBody>
            </p:sp>
          </mc:Choice>
          <mc:Fallback xmlns="">
            <p:sp>
              <p:nvSpPr>
                <p:cNvPr id="117" name="矩形 116">
                  <a:extLst>
                    <a:ext uri="{FF2B5EF4-FFF2-40B4-BE49-F238E27FC236}">
                      <a16:creationId xmlns:a16="http://schemas.microsoft.com/office/drawing/2014/main" id="{62215D55-3C6F-4DD3-8AC2-997DAB836B47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630406" y="5286562"/>
                  <a:ext cx="2131856" cy="315586"/>
                </a:xfrm>
                <a:prstGeom prst="rect">
                  <a:avLst/>
                </a:prstGeom>
                <a:blipFill>
                  <a:blip r:embed="rId13"/>
                  <a:stretch>
                    <a:fillRect b="-5556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18" name="直線單箭頭接點 117">
              <a:extLst>
                <a:ext uri="{FF2B5EF4-FFF2-40B4-BE49-F238E27FC236}">
                  <a16:creationId xmlns:a16="http://schemas.microsoft.com/office/drawing/2014/main" id="{66424FF3-D81F-47A9-90A3-ED83F388FD62}"/>
                </a:ext>
              </a:extLst>
            </p:cNvPr>
            <p:cNvCxnSpPr>
              <a:cxnSpLocks/>
              <a:stCxn id="116" idx="2"/>
              <a:endCxn id="117" idx="0"/>
            </p:cNvCxnSpPr>
            <p:nvPr/>
          </p:nvCxnSpPr>
          <p:spPr>
            <a:xfrm>
              <a:off x="9695948" y="4926029"/>
              <a:ext cx="386" cy="36053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8304041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Method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06182"/>
          </a:xfrm>
        </p:spPr>
        <p:txBody>
          <a:bodyPr/>
          <a:lstStyle/>
          <a:p>
            <a:r>
              <a:rPr lang="en-US" altLang="zh-TW" dirty="0"/>
              <a:t>Fusion:</a:t>
            </a:r>
          </a:p>
          <a:p>
            <a:pPr lvl="1"/>
            <a:r>
              <a:rPr lang="en-US" altLang="zh-TW" dirty="0"/>
              <a:t>Concatenate</a:t>
            </a:r>
          </a:p>
          <a:p>
            <a:r>
              <a:rPr lang="en-US" altLang="zh-TW" dirty="0"/>
              <a:t>Classifier:</a:t>
            </a:r>
          </a:p>
          <a:p>
            <a:pPr lvl="1"/>
            <a:r>
              <a:rPr lang="en-US" altLang="zh-TW" dirty="0"/>
              <a:t>Fully Connected Layers</a:t>
            </a:r>
          </a:p>
          <a:p>
            <a:r>
              <a:rPr lang="en-US" altLang="zh-TW" dirty="0"/>
              <a:t>Details:</a:t>
            </a:r>
          </a:p>
          <a:p>
            <a:pPr lvl="1"/>
            <a:r>
              <a:rPr lang="en-US" altLang="zh-TW" dirty="0"/>
              <a:t>Optimizer: Adam</a:t>
            </a:r>
          </a:p>
          <a:p>
            <a:pPr lvl="1"/>
            <a:r>
              <a:rPr lang="en-US" altLang="zh-TW" dirty="0"/>
              <a:t>Loss: Cross-Entropy Loss</a:t>
            </a:r>
          </a:p>
          <a:p>
            <a:pPr lvl="1"/>
            <a:r>
              <a:rPr lang="en-US" altLang="zh-TW" dirty="0"/>
              <a:t>Initial Learning Rate: 1e-3</a:t>
            </a:r>
          </a:p>
          <a:p>
            <a:pPr lvl="1"/>
            <a:r>
              <a:rPr lang="en-US" altLang="zh-TW" dirty="0"/>
              <a:t>Batch Size: 128</a:t>
            </a:r>
            <a:endParaRPr lang="zh-TW" altLang="en-US" dirty="0"/>
          </a:p>
        </p:txBody>
      </p:sp>
      <p:sp>
        <p:nvSpPr>
          <p:cNvPr id="128" name="投影片編號版面配置區 1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0F87B-02AC-40E5-9744-EF960F534C6B}" type="slidenum">
              <a:rPr lang="zh-TW" altLang="en-US" smtClean="0"/>
              <a:t>35</a:t>
            </a:fld>
            <a:endParaRPr lang="zh-TW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7127042" y="368401"/>
            <a:ext cx="4303332" cy="6353074"/>
            <a:chOff x="3502998" y="396657"/>
            <a:chExt cx="4303332" cy="6353074"/>
          </a:xfrm>
        </p:grpSpPr>
        <p:cxnSp>
          <p:nvCxnSpPr>
            <p:cNvPr id="6" name="直線單箭頭接點 5"/>
            <p:cNvCxnSpPr>
              <a:stCxn id="27" idx="3"/>
              <a:endCxn id="7" idx="0"/>
            </p:cNvCxnSpPr>
            <p:nvPr/>
          </p:nvCxnSpPr>
          <p:spPr>
            <a:xfrm>
              <a:off x="5654664" y="554450"/>
              <a:ext cx="671" cy="42319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矩形 6">
                  <a:extLst>
                    <a:ext uri="{FF2B5EF4-FFF2-40B4-BE49-F238E27FC236}">
                      <a16:creationId xmlns:a16="http://schemas.microsoft.com/office/drawing/2014/main" id="{85B0BA6B-82DE-4C24-8B93-314EB713ED18}"/>
                    </a:ext>
                  </a:extLst>
                </p:cNvPr>
                <p:cNvSpPr/>
                <p:nvPr/>
              </p:nvSpPr>
              <p:spPr>
                <a:xfrm>
                  <a:off x="4579502" y="977648"/>
                  <a:ext cx="2151666" cy="310621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𝐹𝐶𝑁</m:t>
                        </m:r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d>
                          <m:dPr>
                            <m:ctrlPr>
                              <a:rPr lang="en-US" altLang="zh-TW" sz="1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TW" sz="1400" b="0" i="1" smtClean="0">
                                <a:latin typeface="Cambria Math" panose="02040503050406030204" pitchFamily="18" charset="0"/>
                              </a:rPr>
                              <m:t>1024, 512</m:t>
                            </m:r>
                          </m:e>
                        </m:d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𝑅𝑒𝐿𝑈</m:t>
                        </m:r>
                      </m:oMath>
                    </m:oMathPara>
                  </a14:m>
                  <a:endParaRPr lang="zh-TW" altLang="en-US" dirty="0"/>
                </a:p>
              </p:txBody>
            </p:sp>
          </mc:Choice>
          <mc:Fallback xmlns="">
            <p:sp>
              <p:nvSpPr>
                <p:cNvPr id="7" name="矩形 6">
                  <a:extLst>
                    <a:ext uri="{FF2B5EF4-FFF2-40B4-BE49-F238E27FC236}">
                      <a16:creationId xmlns:a16="http://schemas.microsoft.com/office/drawing/2014/main" id="{85B0BA6B-82DE-4C24-8B93-314EB713ED18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79502" y="977648"/>
                  <a:ext cx="2151666" cy="310621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矩形 7">
                  <a:extLst>
                    <a:ext uri="{FF2B5EF4-FFF2-40B4-BE49-F238E27FC236}">
                      <a16:creationId xmlns:a16="http://schemas.microsoft.com/office/drawing/2014/main" id="{CB2BB938-2EDB-4A23-9050-937417C765C4}"/>
                    </a:ext>
                  </a:extLst>
                </p:cNvPr>
                <p:cNvSpPr/>
                <p:nvPr/>
              </p:nvSpPr>
              <p:spPr>
                <a:xfrm>
                  <a:off x="4579501" y="1301755"/>
                  <a:ext cx="2152335" cy="310621"/>
                </a:xfrm>
                <a:prstGeom prst="rect">
                  <a:avLst/>
                </a:prstGeom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𝐵𝑎𝑡𝑐h𝑁𝑜𝑟𝑚</m:t>
                        </m:r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 (512)</m:t>
                        </m:r>
                      </m:oMath>
                    </m:oMathPara>
                  </a14:m>
                  <a:endParaRPr lang="zh-TW" altLang="en-US" dirty="0"/>
                </a:p>
              </p:txBody>
            </p:sp>
          </mc:Choice>
          <mc:Fallback xmlns="">
            <p:sp>
              <p:nvSpPr>
                <p:cNvPr id="8" name="矩形 7">
                  <a:extLst>
                    <a:ext uri="{FF2B5EF4-FFF2-40B4-BE49-F238E27FC236}">
                      <a16:creationId xmlns:a16="http://schemas.microsoft.com/office/drawing/2014/main" id="{CB2BB938-2EDB-4A23-9050-937417C765C4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79501" y="1301755"/>
                  <a:ext cx="2152335" cy="310621"/>
                </a:xfrm>
                <a:prstGeom prst="rect">
                  <a:avLst/>
                </a:prstGeom>
                <a:blipFill>
                  <a:blip r:embed="rId3"/>
                  <a:stretch>
                    <a:fillRect b="-5660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矩形 8">
                  <a:extLst>
                    <a:ext uri="{FF2B5EF4-FFF2-40B4-BE49-F238E27FC236}">
                      <a16:creationId xmlns:a16="http://schemas.microsoft.com/office/drawing/2014/main" id="{CB2BB938-2EDB-4A23-9050-937417C765C4}"/>
                    </a:ext>
                  </a:extLst>
                </p:cNvPr>
                <p:cNvSpPr/>
                <p:nvPr/>
              </p:nvSpPr>
              <p:spPr>
                <a:xfrm>
                  <a:off x="4579500" y="1610730"/>
                  <a:ext cx="2151668" cy="310621"/>
                </a:xfrm>
                <a:prstGeom prst="rect">
                  <a:avLst/>
                </a:prstGeom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𝐷𝑟𝑜𝑝𝑜𝑢𝑡</m:t>
                        </m:r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 (0.3)</m:t>
                        </m:r>
                      </m:oMath>
                    </m:oMathPara>
                  </a14:m>
                  <a:endParaRPr lang="zh-TW" altLang="en-US" dirty="0"/>
                </a:p>
              </p:txBody>
            </p:sp>
          </mc:Choice>
          <mc:Fallback xmlns="">
            <p:sp>
              <p:nvSpPr>
                <p:cNvPr id="9" name="矩形 8">
                  <a:extLst>
                    <a:ext uri="{FF2B5EF4-FFF2-40B4-BE49-F238E27FC236}">
                      <a16:creationId xmlns:a16="http://schemas.microsoft.com/office/drawing/2014/main" id="{CB2BB938-2EDB-4A23-9050-937417C765C4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79500" y="1610730"/>
                  <a:ext cx="2151668" cy="310621"/>
                </a:xfrm>
                <a:prstGeom prst="rect">
                  <a:avLst/>
                </a:prstGeom>
                <a:blipFill>
                  <a:blip r:embed="rId4"/>
                  <a:stretch>
                    <a:fillRect b="-5660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矩形 9">
                  <a:extLst>
                    <a:ext uri="{FF2B5EF4-FFF2-40B4-BE49-F238E27FC236}">
                      <a16:creationId xmlns:a16="http://schemas.microsoft.com/office/drawing/2014/main" id="{85B0BA6B-82DE-4C24-8B93-314EB713ED18}"/>
                    </a:ext>
                  </a:extLst>
                </p:cNvPr>
                <p:cNvSpPr/>
                <p:nvPr/>
              </p:nvSpPr>
              <p:spPr>
                <a:xfrm>
                  <a:off x="4579501" y="2184600"/>
                  <a:ext cx="2151666" cy="310621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𝐹𝐶𝑁</m:t>
                        </m:r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d>
                          <m:dPr>
                            <m:ctrlPr>
                              <a:rPr lang="en-US" altLang="zh-TW" sz="1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TW" sz="1400" b="0" i="1" smtClean="0">
                                <a:latin typeface="Cambria Math" panose="02040503050406030204" pitchFamily="18" charset="0"/>
                              </a:rPr>
                              <m:t>1024, 512</m:t>
                            </m:r>
                          </m:e>
                        </m:d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𝑅𝑒𝐿𝑈</m:t>
                        </m:r>
                      </m:oMath>
                    </m:oMathPara>
                  </a14:m>
                  <a:endParaRPr lang="zh-TW" altLang="en-US" dirty="0"/>
                </a:p>
              </p:txBody>
            </p:sp>
          </mc:Choice>
          <mc:Fallback xmlns="">
            <p:sp>
              <p:nvSpPr>
                <p:cNvPr id="10" name="矩形 9">
                  <a:extLst>
                    <a:ext uri="{FF2B5EF4-FFF2-40B4-BE49-F238E27FC236}">
                      <a16:creationId xmlns:a16="http://schemas.microsoft.com/office/drawing/2014/main" id="{85B0BA6B-82DE-4C24-8B93-314EB713ED18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79501" y="2184600"/>
                  <a:ext cx="2151666" cy="310621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矩形 10">
                  <a:extLst>
                    <a:ext uri="{FF2B5EF4-FFF2-40B4-BE49-F238E27FC236}">
                      <a16:creationId xmlns:a16="http://schemas.microsoft.com/office/drawing/2014/main" id="{CB2BB938-2EDB-4A23-9050-937417C765C4}"/>
                    </a:ext>
                  </a:extLst>
                </p:cNvPr>
                <p:cNvSpPr/>
                <p:nvPr/>
              </p:nvSpPr>
              <p:spPr>
                <a:xfrm>
                  <a:off x="4579500" y="2508707"/>
                  <a:ext cx="2152335" cy="310621"/>
                </a:xfrm>
                <a:prstGeom prst="rect">
                  <a:avLst/>
                </a:prstGeom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𝐵𝑎𝑡𝑐h𝑁𝑜𝑟𝑚</m:t>
                        </m:r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 (512)</m:t>
                        </m:r>
                      </m:oMath>
                    </m:oMathPara>
                  </a14:m>
                  <a:endParaRPr lang="zh-TW" altLang="en-US" dirty="0"/>
                </a:p>
              </p:txBody>
            </p:sp>
          </mc:Choice>
          <mc:Fallback xmlns="">
            <p:sp>
              <p:nvSpPr>
                <p:cNvPr id="11" name="矩形 10">
                  <a:extLst>
                    <a:ext uri="{FF2B5EF4-FFF2-40B4-BE49-F238E27FC236}">
                      <a16:creationId xmlns:a16="http://schemas.microsoft.com/office/drawing/2014/main" id="{CB2BB938-2EDB-4A23-9050-937417C765C4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79500" y="2508707"/>
                  <a:ext cx="2152335" cy="310621"/>
                </a:xfrm>
                <a:prstGeom prst="rect">
                  <a:avLst/>
                </a:prstGeom>
                <a:blipFill>
                  <a:blip r:embed="rId3"/>
                  <a:stretch>
                    <a:fillRect b="-5660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矩形 11">
                  <a:extLst>
                    <a:ext uri="{FF2B5EF4-FFF2-40B4-BE49-F238E27FC236}">
                      <a16:creationId xmlns:a16="http://schemas.microsoft.com/office/drawing/2014/main" id="{CB2BB938-2EDB-4A23-9050-937417C765C4}"/>
                    </a:ext>
                  </a:extLst>
                </p:cNvPr>
                <p:cNvSpPr/>
                <p:nvPr/>
              </p:nvSpPr>
              <p:spPr>
                <a:xfrm>
                  <a:off x="4579499" y="2817682"/>
                  <a:ext cx="2151668" cy="310621"/>
                </a:xfrm>
                <a:prstGeom prst="rect">
                  <a:avLst/>
                </a:prstGeom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𝐷𝑟𝑜𝑝𝑜𝑢𝑡</m:t>
                        </m:r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 (0.3)</m:t>
                        </m:r>
                      </m:oMath>
                    </m:oMathPara>
                  </a14:m>
                  <a:endParaRPr lang="zh-TW" altLang="en-US" dirty="0"/>
                </a:p>
              </p:txBody>
            </p:sp>
          </mc:Choice>
          <mc:Fallback xmlns="">
            <p:sp>
              <p:nvSpPr>
                <p:cNvPr id="12" name="矩形 11">
                  <a:extLst>
                    <a:ext uri="{FF2B5EF4-FFF2-40B4-BE49-F238E27FC236}">
                      <a16:creationId xmlns:a16="http://schemas.microsoft.com/office/drawing/2014/main" id="{CB2BB938-2EDB-4A23-9050-937417C765C4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79499" y="2817682"/>
                  <a:ext cx="2151668" cy="310621"/>
                </a:xfrm>
                <a:prstGeom prst="rect">
                  <a:avLst/>
                </a:prstGeom>
                <a:blipFill>
                  <a:blip r:embed="rId4"/>
                  <a:stretch>
                    <a:fillRect b="-5660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3" name="直線單箭頭接點 12"/>
            <p:cNvCxnSpPr>
              <a:stCxn id="9" idx="2"/>
              <a:endCxn id="10" idx="0"/>
            </p:cNvCxnSpPr>
            <p:nvPr/>
          </p:nvCxnSpPr>
          <p:spPr>
            <a:xfrm>
              <a:off x="5655334" y="1921351"/>
              <a:ext cx="0" cy="26324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矩形 13">
                  <a:extLst>
                    <a:ext uri="{FF2B5EF4-FFF2-40B4-BE49-F238E27FC236}">
                      <a16:creationId xmlns:a16="http://schemas.microsoft.com/office/drawing/2014/main" id="{85B0BA6B-82DE-4C24-8B93-314EB713ED18}"/>
                    </a:ext>
                  </a:extLst>
                </p:cNvPr>
                <p:cNvSpPr/>
                <p:nvPr/>
              </p:nvSpPr>
              <p:spPr>
                <a:xfrm>
                  <a:off x="4578833" y="3402778"/>
                  <a:ext cx="2151666" cy="310621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𝐹𝐶𝑁</m:t>
                        </m:r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d>
                          <m:dPr>
                            <m:ctrlPr>
                              <a:rPr lang="en-US" altLang="zh-TW" sz="1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TW" sz="1400" b="0" i="1" smtClean="0">
                                <a:latin typeface="Cambria Math" panose="02040503050406030204" pitchFamily="18" charset="0"/>
                              </a:rPr>
                              <m:t>512, 256</m:t>
                            </m:r>
                          </m:e>
                        </m:d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𝑅𝑒𝐿𝑈</m:t>
                        </m:r>
                      </m:oMath>
                    </m:oMathPara>
                  </a14:m>
                  <a:endParaRPr lang="zh-TW" altLang="en-US" dirty="0"/>
                </a:p>
              </p:txBody>
            </p:sp>
          </mc:Choice>
          <mc:Fallback xmlns="">
            <p:sp>
              <p:nvSpPr>
                <p:cNvPr id="14" name="矩形 13">
                  <a:extLst>
                    <a:ext uri="{FF2B5EF4-FFF2-40B4-BE49-F238E27FC236}">
                      <a16:creationId xmlns:a16="http://schemas.microsoft.com/office/drawing/2014/main" id="{85B0BA6B-82DE-4C24-8B93-314EB713ED18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78833" y="3402778"/>
                  <a:ext cx="2151666" cy="310621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矩形 14">
                  <a:extLst>
                    <a:ext uri="{FF2B5EF4-FFF2-40B4-BE49-F238E27FC236}">
                      <a16:creationId xmlns:a16="http://schemas.microsoft.com/office/drawing/2014/main" id="{CB2BB938-2EDB-4A23-9050-937417C765C4}"/>
                    </a:ext>
                  </a:extLst>
                </p:cNvPr>
                <p:cNvSpPr/>
                <p:nvPr/>
              </p:nvSpPr>
              <p:spPr>
                <a:xfrm>
                  <a:off x="4578832" y="3726885"/>
                  <a:ext cx="2152335" cy="310621"/>
                </a:xfrm>
                <a:prstGeom prst="rect">
                  <a:avLst/>
                </a:prstGeom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𝐵𝑎𝑡𝑐h𝑁𝑜𝑟𝑚</m:t>
                        </m:r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 (256)</m:t>
                        </m:r>
                      </m:oMath>
                    </m:oMathPara>
                  </a14:m>
                  <a:endParaRPr lang="zh-TW" altLang="en-US" dirty="0"/>
                </a:p>
              </p:txBody>
            </p:sp>
          </mc:Choice>
          <mc:Fallback xmlns="">
            <p:sp>
              <p:nvSpPr>
                <p:cNvPr id="15" name="矩形 14">
                  <a:extLst>
                    <a:ext uri="{FF2B5EF4-FFF2-40B4-BE49-F238E27FC236}">
                      <a16:creationId xmlns:a16="http://schemas.microsoft.com/office/drawing/2014/main" id="{CB2BB938-2EDB-4A23-9050-937417C765C4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78832" y="3726885"/>
                  <a:ext cx="2152335" cy="310621"/>
                </a:xfrm>
                <a:prstGeom prst="rect">
                  <a:avLst/>
                </a:prstGeom>
                <a:blipFill>
                  <a:blip r:embed="rId7"/>
                  <a:stretch>
                    <a:fillRect b="-5660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矩形 15">
                  <a:extLst>
                    <a:ext uri="{FF2B5EF4-FFF2-40B4-BE49-F238E27FC236}">
                      <a16:creationId xmlns:a16="http://schemas.microsoft.com/office/drawing/2014/main" id="{CB2BB938-2EDB-4A23-9050-937417C765C4}"/>
                    </a:ext>
                  </a:extLst>
                </p:cNvPr>
                <p:cNvSpPr/>
                <p:nvPr/>
              </p:nvSpPr>
              <p:spPr>
                <a:xfrm>
                  <a:off x="4578831" y="4035860"/>
                  <a:ext cx="2151668" cy="310621"/>
                </a:xfrm>
                <a:prstGeom prst="rect">
                  <a:avLst/>
                </a:prstGeom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𝐷𝑟𝑜𝑝𝑜𝑢𝑡</m:t>
                        </m:r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 (0.3)</m:t>
                        </m:r>
                      </m:oMath>
                    </m:oMathPara>
                  </a14:m>
                  <a:endParaRPr lang="zh-TW" altLang="en-US" dirty="0"/>
                </a:p>
              </p:txBody>
            </p:sp>
          </mc:Choice>
          <mc:Fallback xmlns="">
            <p:sp>
              <p:nvSpPr>
                <p:cNvPr id="16" name="矩形 15">
                  <a:extLst>
                    <a:ext uri="{FF2B5EF4-FFF2-40B4-BE49-F238E27FC236}">
                      <a16:creationId xmlns:a16="http://schemas.microsoft.com/office/drawing/2014/main" id="{CB2BB938-2EDB-4A23-9050-937417C765C4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78831" y="4035860"/>
                  <a:ext cx="2151668" cy="310621"/>
                </a:xfrm>
                <a:prstGeom prst="rect">
                  <a:avLst/>
                </a:prstGeom>
                <a:blipFill>
                  <a:blip r:embed="rId8"/>
                  <a:stretch>
                    <a:fillRect b="-7547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7" name="直線單箭頭接點 16"/>
            <p:cNvCxnSpPr>
              <a:stCxn id="12" idx="2"/>
              <a:endCxn id="14" idx="0"/>
            </p:cNvCxnSpPr>
            <p:nvPr/>
          </p:nvCxnSpPr>
          <p:spPr>
            <a:xfrm flipH="1">
              <a:off x="5654666" y="3128303"/>
              <a:ext cx="667" cy="27447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矩形 17">
                  <a:extLst>
                    <a:ext uri="{FF2B5EF4-FFF2-40B4-BE49-F238E27FC236}">
                      <a16:creationId xmlns:a16="http://schemas.microsoft.com/office/drawing/2014/main" id="{85B0BA6B-82DE-4C24-8B93-314EB713ED18}"/>
                    </a:ext>
                  </a:extLst>
                </p:cNvPr>
                <p:cNvSpPr/>
                <p:nvPr/>
              </p:nvSpPr>
              <p:spPr>
                <a:xfrm>
                  <a:off x="4578833" y="4619310"/>
                  <a:ext cx="2151666" cy="310621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𝐹𝐶𝑁</m:t>
                        </m:r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d>
                          <m:dPr>
                            <m:ctrlPr>
                              <a:rPr lang="en-US" altLang="zh-TW" sz="1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TW" sz="1400" b="0" i="1" smtClean="0">
                                <a:latin typeface="Cambria Math" panose="02040503050406030204" pitchFamily="18" charset="0"/>
                              </a:rPr>
                              <m:t>256, 64</m:t>
                            </m:r>
                          </m:e>
                        </m:d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𝑅𝑒𝐿𝑈</m:t>
                        </m:r>
                      </m:oMath>
                    </m:oMathPara>
                  </a14:m>
                  <a:endParaRPr lang="zh-TW" altLang="en-US" dirty="0"/>
                </a:p>
              </p:txBody>
            </p:sp>
          </mc:Choice>
          <mc:Fallback xmlns="">
            <p:sp>
              <p:nvSpPr>
                <p:cNvPr id="18" name="矩形 17">
                  <a:extLst>
                    <a:ext uri="{FF2B5EF4-FFF2-40B4-BE49-F238E27FC236}">
                      <a16:creationId xmlns:a16="http://schemas.microsoft.com/office/drawing/2014/main" id="{85B0BA6B-82DE-4C24-8B93-314EB713ED18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78833" y="4619310"/>
                  <a:ext cx="2151666" cy="310621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矩形 18">
                  <a:extLst>
                    <a:ext uri="{FF2B5EF4-FFF2-40B4-BE49-F238E27FC236}">
                      <a16:creationId xmlns:a16="http://schemas.microsoft.com/office/drawing/2014/main" id="{CB2BB938-2EDB-4A23-9050-937417C765C4}"/>
                    </a:ext>
                  </a:extLst>
                </p:cNvPr>
                <p:cNvSpPr/>
                <p:nvPr/>
              </p:nvSpPr>
              <p:spPr>
                <a:xfrm>
                  <a:off x="4578832" y="4943417"/>
                  <a:ext cx="2152335" cy="310621"/>
                </a:xfrm>
                <a:prstGeom prst="rect">
                  <a:avLst/>
                </a:prstGeom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𝐵𝑎𝑡𝑐h𝑁𝑜𝑟𝑚</m:t>
                        </m:r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 (64)</m:t>
                        </m:r>
                      </m:oMath>
                    </m:oMathPara>
                  </a14:m>
                  <a:endParaRPr lang="zh-TW" altLang="en-US" dirty="0"/>
                </a:p>
              </p:txBody>
            </p:sp>
          </mc:Choice>
          <mc:Fallback xmlns="">
            <p:sp>
              <p:nvSpPr>
                <p:cNvPr id="19" name="矩形 18">
                  <a:extLst>
                    <a:ext uri="{FF2B5EF4-FFF2-40B4-BE49-F238E27FC236}">
                      <a16:creationId xmlns:a16="http://schemas.microsoft.com/office/drawing/2014/main" id="{CB2BB938-2EDB-4A23-9050-937417C765C4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78832" y="4943417"/>
                  <a:ext cx="2152335" cy="310621"/>
                </a:xfrm>
                <a:prstGeom prst="rect">
                  <a:avLst/>
                </a:prstGeom>
                <a:blipFill>
                  <a:blip r:embed="rId10"/>
                  <a:stretch>
                    <a:fillRect b="-7547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矩形 19">
                  <a:extLst>
                    <a:ext uri="{FF2B5EF4-FFF2-40B4-BE49-F238E27FC236}">
                      <a16:creationId xmlns:a16="http://schemas.microsoft.com/office/drawing/2014/main" id="{CB2BB938-2EDB-4A23-9050-937417C765C4}"/>
                    </a:ext>
                  </a:extLst>
                </p:cNvPr>
                <p:cNvSpPr/>
                <p:nvPr/>
              </p:nvSpPr>
              <p:spPr>
                <a:xfrm>
                  <a:off x="4578831" y="5252392"/>
                  <a:ext cx="2151668" cy="310621"/>
                </a:xfrm>
                <a:prstGeom prst="rect">
                  <a:avLst/>
                </a:prstGeom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𝐷𝑟𝑜𝑝𝑜𝑢𝑡</m:t>
                        </m:r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 (0.3)</m:t>
                        </m:r>
                      </m:oMath>
                    </m:oMathPara>
                  </a14:m>
                  <a:endParaRPr lang="zh-TW" altLang="en-US" dirty="0"/>
                </a:p>
              </p:txBody>
            </p:sp>
          </mc:Choice>
          <mc:Fallback xmlns="">
            <p:sp>
              <p:nvSpPr>
                <p:cNvPr id="20" name="矩形 19">
                  <a:extLst>
                    <a:ext uri="{FF2B5EF4-FFF2-40B4-BE49-F238E27FC236}">
                      <a16:creationId xmlns:a16="http://schemas.microsoft.com/office/drawing/2014/main" id="{CB2BB938-2EDB-4A23-9050-937417C765C4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78831" y="5252392"/>
                  <a:ext cx="2151668" cy="310621"/>
                </a:xfrm>
                <a:prstGeom prst="rect">
                  <a:avLst/>
                </a:prstGeom>
                <a:blipFill>
                  <a:blip r:embed="rId4"/>
                  <a:stretch>
                    <a:fillRect b="-5660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1" name="直線單箭頭接點 20"/>
            <p:cNvCxnSpPr>
              <a:stCxn id="16" idx="2"/>
              <a:endCxn id="18" idx="0"/>
            </p:cNvCxnSpPr>
            <p:nvPr/>
          </p:nvCxnSpPr>
          <p:spPr>
            <a:xfrm>
              <a:off x="5654665" y="4346481"/>
              <a:ext cx="1" cy="27282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矩形 21">
                  <a:extLst>
                    <a:ext uri="{FF2B5EF4-FFF2-40B4-BE49-F238E27FC236}">
                      <a16:creationId xmlns:a16="http://schemas.microsoft.com/office/drawing/2014/main" id="{85B0BA6B-82DE-4C24-8B93-314EB713ED18}"/>
                    </a:ext>
                  </a:extLst>
                </p:cNvPr>
                <p:cNvSpPr/>
                <p:nvPr/>
              </p:nvSpPr>
              <p:spPr>
                <a:xfrm>
                  <a:off x="4578831" y="5856200"/>
                  <a:ext cx="2151666" cy="310621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𝐹𝐶𝑁</m:t>
                        </m:r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d>
                          <m:dPr>
                            <m:ctrlPr>
                              <a:rPr lang="en-US" altLang="zh-TW" sz="1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TW" sz="1400" b="0" i="1" smtClean="0">
                                <a:latin typeface="Cambria Math" panose="02040503050406030204" pitchFamily="18" charset="0"/>
                              </a:rPr>
                              <m:t>64, 3</m:t>
                            </m:r>
                          </m:e>
                        </m:d>
                      </m:oMath>
                    </m:oMathPara>
                  </a14:m>
                  <a:endParaRPr lang="zh-TW" altLang="en-US" dirty="0"/>
                </a:p>
              </p:txBody>
            </p:sp>
          </mc:Choice>
          <mc:Fallback xmlns="">
            <p:sp>
              <p:nvSpPr>
                <p:cNvPr id="22" name="矩形 21">
                  <a:extLst>
                    <a:ext uri="{FF2B5EF4-FFF2-40B4-BE49-F238E27FC236}">
                      <a16:creationId xmlns:a16="http://schemas.microsoft.com/office/drawing/2014/main" id="{85B0BA6B-82DE-4C24-8B93-314EB713ED18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78831" y="5856200"/>
                  <a:ext cx="2151666" cy="310621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3" name="直線單箭頭接點 22"/>
            <p:cNvCxnSpPr>
              <a:stCxn id="20" idx="2"/>
              <a:endCxn id="22" idx="0"/>
            </p:cNvCxnSpPr>
            <p:nvPr/>
          </p:nvCxnSpPr>
          <p:spPr>
            <a:xfrm flipH="1">
              <a:off x="5654664" y="5563013"/>
              <a:ext cx="1" cy="29318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群組 23"/>
            <p:cNvGrpSpPr/>
            <p:nvPr/>
          </p:nvGrpSpPr>
          <p:grpSpPr>
            <a:xfrm>
              <a:off x="3502998" y="396657"/>
              <a:ext cx="4303332" cy="318862"/>
              <a:chOff x="5045779" y="354836"/>
              <a:chExt cx="4581300" cy="318862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7" name="矩形 26"/>
                  <p:cNvSpPr/>
                  <p:nvPr/>
                </p:nvSpPr>
                <p:spPr>
                  <a:xfrm>
                    <a:off x="5045779" y="354836"/>
                    <a:ext cx="2290650" cy="315586"/>
                  </a:xfrm>
                  <a:prstGeom prst="rect">
                    <a:avLst/>
                  </a:prstGeom>
                </p:spPr>
                <p:style>
                  <a:lnRef idx="2">
                    <a:schemeClr val="accent2">
                      <a:shade val="50000"/>
                    </a:schemeClr>
                  </a:lnRef>
                  <a:fillRef idx="1">
                    <a:schemeClr val="accent2"/>
                  </a:fillRef>
                  <a:effectRef idx="0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TW" sz="1400" b="0" i="1" smtClean="0">
                              <a:latin typeface="Cambria Math" panose="02040503050406030204" pitchFamily="18" charset="0"/>
                            </a:rPr>
                            <m:t>𝑃𝑜𝑠𝑒</m:t>
                          </m:r>
                          <m:r>
                            <a:rPr lang="en-US" altLang="zh-TW" sz="14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altLang="zh-TW" sz="1400" b="0" i="1" smtClean="0">
                              <a:latin typeface="Cambria Math" panose="02040503050406030204" pitchFamily="18" charset="0"/>
                            </a:rPr>
                            <m:t>𝐹𝑒𝑎𝑡𝑢𝑟𝑒</m:t>
                          </m:r>
                          <m:r>
                            <a:rPr lang="en-US" altLang="zh-TW" sz="14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zh-TW" sz="14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en-US" altLang="zh-TW" sz="1400" b="0" i="1" smtClean="0">
                              <a:latin typeface="Cambria Math" panose="02040503050406030204" pitchFamily="18" charset="0"/>
                            </a:rPr>
                            <m:t>,512)</m:t>
                          </m:r>
                        </m:oMath>
                      </m:oMathPara>
                    </a14:m>
                    <a:endParaRPr lang="zh-TW" altLang="en-US" sz="1400" dirty="0"/>
                  </a:p>
                </p:txBody>
              </p:sp>
            </mc:Choice>
            <mc:Fallback xmlns="">
              <p:sp>
                <p:nvSpPr>
                  <p:cNvPr id="27" name="矩形 26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045779" y="354836"/>
                    <a:ext cx="2290650" cy="315586"/>
                  </a:xfrm>
                  <a:prstGeom prst="rect">
                    <a:avLst/>
                  </a:prstGeom>
                  <a:blipFill>
                    <a:blip r:embed="rId12"/>
                    <a:stretch>
                      <a:fillRect b="-5556"/>
                    </a:stretch>
                  </a:blipFill>
                </p:spPr>
                <p:txBody>
                  <a:bodyPr/>
                  <a:lstStyle/>
                  <a:p>
                    <a:r>
                      <a:rPr lang="zh-TW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8" name="矩形 27"/>
                  <p:cNvSpPr/>
                  <p:nvPr/>
                </p:nvSpPr>
                <p:spPr>
                  <a:xfrm>
                    <a:off x="7336429" y="358533"/>
                    <a:ext cx="2290650" cy="315165"/>
                  </a:xfrm>
                  <a:prstGeom prst="rect">
                    <a:avLst/>
                  </a:prstGeom>
                </p:spPr>
                <p:style>
                  <a:lnRef idx="2">
                    <a:schemeClr val="accent2">
                      <a:shade val="50000"/>
                    </a:schemeClr>
                  </a:lnRef>
                  <a:fillRef idx="1">
                    <a:schemeClr val="accent2"/>
                  </a:fillRef>
                  <a:effectRef idx="0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TW" sz="1400" b="0" i="1" smtClean="0">
                              <a:latin typeface="Cambria Math" panose="02040503050406030204" pitchFamily="18" charset="0"/>
                            </a:rPr>
                            <m:t>𝐼𝑚𝑎𝑔𝑒</m:t>
                          </m:r>
                          <m:r>
                            <a:rPr lang="en-US" altLang="zh-TW" sz="14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altLang="zh-TW" sz="1400" b="0" i="1" smtClean="0">
                              <a:latin typeface="Cambria Math" panose="02040503050406030204" pitchFamily="18" charset="0"/>
                            </a:rPr>
                            <m:t>𝐹𝑒𝑎𝑡𝑢𝑟𝑒</m:t>
                          </m:r>
                          <m:r>
                            <a:rPr lang="en-US" altLang="zh-TW" sz="1400" b="0" i="1" smtClean="0">
                              <a:latin typeface="Cambria Math" panose="02040503050406030204" pitchFamily="18" charset="0"/>
                            </a:rPr>
                            <m:t> (</m:t>
                          </m:r>
                          <m:r>
                            <a:rPr lang="en-US" altLang="zh-TW" sz="14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en-US" altLang="zh-TW" sz="1400" b="0" i="1" smtClean="0">
                              <a:latin typeface="Cambria Math" panose="02040503050406030204" pitchFamily="18" charset="0"/>
                            </a:rPr>
                            <m:t>,512)</m:t>
                          </m:r>
                        </m:oMath>
                      </m:oMathPara>
                    </a14:m>
                    <a:endParaRPr lang="zh-TW" altLang="en-US" sz="1400" dirty="0"/>
                  </a:p>
                </p:txBody>
              </p:sp>
            </mc:Choice>
            <mc:Fallback xmlns="">
              <p:sp>
                <p:nvSpPr>
                  <p:cNvPr id="28" name="矩形 27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336429" y="358533"/>
                    <a:ext cx="2290650" cy="315165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 b="-5556"/>
                    </a:stretch>
                  </a:blipFill>
                </p:spPr>
                <p:txBody>
                  <a:bodyPr/>
                  <a:lstStyle/>
                  <a:p>
                    <a:r>
                      <a:rPr lang="zh-TW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cxnSp>
          <p:nvCxnSpPr>
            <p:cNvPr id="25" name="直線單箭頭接點 24"/>
            <p:cNvCxnSpPr>
              <a:stCxn id="22" idx="2"/>
              <a:endCxn id="26" idx="0"/>
            </p:cNvCxnSpPr>
            <p:nvPr/>
          </p:nvCxnSpPr>
          <p:spPr>
            <a:xfrm>
              <a:off x="5654664" y="6166821"/>
              <a:ext cx="0" cy="27228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矩形 25">
                  <a:extLst>
                    <a:ext uri="{FF2B5EF4-FFF2-40B4-BE49-F238E27FC236}">
                      <a16:creationId xmlns:a16="http://schemas.microsoft.com/office/drawing/2014/main" id="{A11C8FB4-80A7-493E-8E79-9B13F33B029D}"/>
                    </a:ext>
                  </a:extLst>
                </p:cNvPr>
                <p:cNvSpPr/>
                <p:nvPr/>
              </p:nvSpPr>
              <p:spPr>
                <a:xfrm>
                  <a:off x="5198874" y="6439110"/>
                  <a:ext cx="911580" cy="310621"/>
                </a:xfrm>
                <a:prstGeom prst="rect">
                  <a:avLst/>
                </a:prstGeom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1400" b="0" i="1" smtClean="0">
                            <a:latin typeface="Cambria Math" panose="02040503050406030204" pitchFamily="18" charset="0"/>
                          </a:rPr>
                          <m:t>𝑂𝑢𝑡𝑝𝑢𝑡</m:t>
                        </m:r>
                      </m:oMath>
                    </m:oMathPara>
                  </a14:m>
                  <a:endParaRPr lang="zh-TW" altLang="en-US" dirty="0"/>
                </a:p>
              </p:txBody>
            </p:sp>
          </mc:Choice>
          <mc:Fallback xmlns="">
            <p:sp>
              <p:nvSpPr>
                <p:cNvPr id="26" name="矩形 25">
                  <a:extLst>
                    <a:ext uri="{FF2B5EF4-FFF2-40B4-BE49-F238E27FC236}">
                      <a16:creationId xmlns:a16="http://schemas.microsoft.com/office/drawing/2014/main" id="{A11C8FB4-80A7-493E-8E79-9B13F33B029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98874" y="6439110"/>
                  <a:ext cx="911580" cy="310621"/>
                </a:xfrm>
                <a:prstGeom prst="rect">
                  <a:avLst/>
                </a:prstGeom>
                <a:blipFill>
                  <a:blip r:embed="rId14"/>
                  <a:stretch>
                    <a:fillRect b="-5660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39821835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Results</a:t>
            </a:r>
            <a:endParaRPr lang="zh-TW" altLang="en-US" dirty="0"/>
          </a:p>
        </p:txBody>
      </p:sp>
      <p:graphicFrame>
        <p:nvGraphicFramePr>
          <p:cNvPr id="5" name="內容版面配置區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103297"/>
              </p:ext>
            </p:extLst>
          </p:nvPr>
        </p:nvGraphicFramePr>
        <p:xfrm>
          <a:off x="838200" y="4684712"/>
          <a:ext cx="10515600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781497734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255659036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491145289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37505829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/>
                        <a:t>Precision</a:t>
                      </a:r>
                      <a:endParaRPr lang="zh-TW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/>
                        <a:t>Recall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/>
                        <a:t>F1-Score</a:t>
                      </a:r>
                      <a:endParaRPr lang="zh-TW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58821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/>
                        <a:t>Sit</a:t>
                      </a:r>
                      <a:endParaRPr lang="zh-TW" altLang="en-US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89.7 %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81.9 %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85.6 %</a:t>
                      </a:r>
                      <a:endParaRPr lang="zh-TW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79887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/>
                        <a:t>Stand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82.9 %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88.6 %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85.7 %</a:t>
                      </a:r>
                      <a:endParaRPr lang="zh-TW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353578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/>
                        <a:t>Raise</a:t>
                      </a:r>
                      <a:endParaRPr lang="zh-TW" altLang="en-US" dirty="0"/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59.8 %</a:t>
                      </a:r>
                      <a:endParaRPr lang="zh-TW" altLang="en-US" dirty="0"/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baseline="0" dirty="0"/>
                        <a:t>77.3 %</a:t>
                      </a:r>
                      <a:endParaRPr lang="zh-TW" altLang="en-US" dirty="0"/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67.4 %</a:t>
                      </a:r>
                      <a:endParaRPr lang="zh-TW" altLang="en-US" dirty="0"/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90574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/>
                        <a:t>Average</a:t>
                      </a:r>
                      <a:endParaRPr lang="zh-TW" altLang="en-US" b="1" dirty="0"/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77.5 %</a:t>
                      </a:r>
                      <a:endParaRPr lang="zh-TW" altLang="en-US" dirty="0"/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82.6 %</a:t>
                      </a:r>
                      <a:endParaRPr lang="zh-TW" altLang="en-US" dirty="0"/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79.4 %</a:t>
                      </a:r>
                      <a:endParaRPr lang="zh-TW" altLang="en-US" dirty="0"/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691578140"/>
                  </a:ext>
                </a:extLst>
              </a:tr>
            </a:tbl>
          </a:graphicData>
        </a:graphic>
      </p:graphicFrame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0F87B-02AC-40E5-9744-EF960F534C6B}" type="slidenum">
              <a:rPr lang="zh-TW" altLang="en-US" smtClean="0"/>
              <a:t>36</a:t>
            </a:fld>
            <a:endParaRPr lang="zh-TW" altLang="en-US"/>
          </a:p>
        </p:txBody>
      </p:sp>
      <p:sp>
        <p:nvSpPr>
          <p:cNvPr id="6" name="內容版面配置區 2">
            <a:extLst>
              <a:ext uri="{FF2B5EF4-FFF2-40B4-BE49-F238E27FC236}">
                <a16:creationId xmlns:a16="http://schemas.microsoft.com/office/drawing/2014/main" id="{B993CCBC-A5F9-4271-9BB1-23ACFEF445FE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2400" dirty="0"/>
              <a:t>Confusion Metrics </a:t>
            </a:r>
            <a:r>
              <a:rPr lang="zh-TW" altLang="en-US" sz="2400" dirty="0"/>
              <a:t>（單位：資料數量）</a:t>
            </a:r>
            <a:endParaRPr lang="en-US" altLang="zh-TW" sz="2400" dirty="0"/>
          </a:p>
          <a:p>
            <a:endParaRPr lang="en-US" altLang="zh-TW" sz="2400" dirty="0"/>
          </a:p>
          <a:p>
            <a:endParaRPr lang="en-US" altLang="zh-TW" sz="2400" dirty="0"/>
          </a:p>
          <a:p>
            <a:endParaRPr lang="en-US" altLang="zh-TW" sz="2400" dirty="0"/>
          </a:p>
          <a:p>
            <a:endParaRPr lang="en-US" altLang="zh-TW" sz="2400" dirty="0"/>
          </a:p>
          <a:p>
            <a:r>
              <a:rPr lang="en-US" altLang="zh-TW" sz="2400" dirty="0"/>
              <a:t>Evaluation Metrics</a:t>
            </a:r>
          </a:p>
          <a:p>
            <a:endParaRPr lang="zh-TW" altLang="en-US" sz="2400" dirty="0"/>
          </a:p>
        </p:txBody>
      </p:sp>
      <p:graphicFrame>
        <p:nvGraphicFramePr>
          <p:cNvPr id="9" name="內容版面配置區 3">
            <a:extLst>
              <a:ext uri="{FF2B5EF4-FFF2-40B4-BE49-F238E27FC236}">
                <a16:creationId xmlns:a16="http://schemas.microsoft.com/office/drawing/2014/main" id="{750CADD5-5E2D-4B1D-B59D-53EFB2E2A1C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16581988"/>
              </p:ext>
            </p:extLst>
          </p:nvPr>
        </p:nvGraphicFramePr>
        <p:xfrm>
          <a:off x="838200" y="2392204"/>
          <a:ext cx="10515600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781497734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255659036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491145289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37505829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/>
                        <a:t>Sit </a:t>
                      </a:r>
                      <a:r>
                        <a:rPr lang="en-US" altLang="zh-TW" dirty="0"/>
                        <a:t>(Predicted)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/>
                        <a:t>Stand</a:t>
                      </a:r>
                      <a:r>
                        <a:rPr lang="en-US" altLang="zh-TW" dirty="0"/>
                        <a:t> (Predicted)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/>
                        <a:t>Raise</a:t>
                      </a:r>
                      <a:r>
                        <a:rPr lang="en-US" altLang="zh-TW" dirty="0"/>
                        <a:t> (Predicted)</a:t>
                      </a:r>
                      <a:endParaRPr lang="zh-TW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58821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/>
                        <a:t>Sit</a:t>
                      </a:r>
                      <a:r>
                        <a:rPr lang="en-US" altLang="zh-TW" dirty="0"/>
                        <a:t> (Ground</a:t>
                      </a:r>
                      <a:r>
                        <a:rPr lang="en-US" altLang="zh-TW" baseline="0" dirty="0"/>
                        <a:t> Truth</a:t>
                      </a:r>
                      <a:r>
                        <a:rPr lang="en-US" altLang="zh-TW" dirty="0"/>
                        <a:t>)</a:t>
                      </a:r>
                      <a:endParaRPr lang="zh-TW" altLang="en-US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2578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269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28</a:t>
                      </a:r>
                      <a:endParaRPr lang="zh-TW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79887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/>
                        <a:t>Stand</a:t>
                      </a:r>
                      <a:r>
                        <a:rPr lang="en-US" altLang="zh-TW" dirty="0"/>
                        <a:t> (Ground</a:t>
                      </a:r>
                      <a:r>
                        <a:rPr lang="en-US" altLang="zh-TW" baseline="0" dirty="0"/>
                        <a:t> Truth</a:t>
                      </a:r>
                      <a:r>
                        <a:rPr lang="en-US" altLang="zh-TW" dirty="0"/>
                        <a:t>)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524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2652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23</a:t>
                      </a:r>
                      <a:endParaRPr lang="zh-TW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353578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/>
                        <a:t>Raise </a:t>
                      </a:r>
                      <a:r>
                        <a:rPr lang="en-US" altLang="zh-TW" dirty="0"/>
                        <a:t>(Ground</a:t>
                      </a:r>
                      <a:r>
                        <a:rPr lang="en-US" altLang="zh-TW" baseline="0" dirty="0"/>
                        <a:t> Truth</a:t>
                      </a:r>
                      <a:r>
                        <a:rPr lang="en-US" altLang="zh-TW" dirty="0"/>
                        <a:t>)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46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71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174</a:t>
                      </a:r>
                      <a:endParaRPr lang="zh-TW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790574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361495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Results</a:t>
            </a:r>
            <a:endParaRPr lang="zh-TW" altLang="en-US" dirty="0"/>
          </a:p>
        </p:txBody>
      </p:sp>
      <p:graphicFrame>
        <p:nvGraphicFramePr>
          <p:cNvPr id="5" name="內容版面配置區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8733945"/>
              </p:ext>
            </p:extLst>
          </p:nvPr>
        </p:nvGraphicFramePr>
        <p:xfrm>
          <a:off x="838200" y="4684712"/>
          <a:ext cx="10515600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781497734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255659036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491145289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37505829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/>
                        <a:t>Precision</a:t>
                      </a:r>
                      <a:endParaRPr lang="zh-TW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/>
                        <a:t>Recall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/>
                        <a:t>F1-Score</a:t>
                      </a:r>
                      <a:endParaRPr lang="zh-TW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58821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/>
                        <a:t>Sit</a:t>
                      </a:r>
                      <a:endParaRPr lang="zh-TW" altLang="en-US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88.4 %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82.6 %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85.4 %</a:t>
                      </a:r>
                      <a:endParaRPr lang="zh-TW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79887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/>
                        <a:t>Stand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84.1 %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87.8 %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85.9 %</a:t>
                      </a:r>
                      <a:endParaRPr lang="zh-TW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353578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/>
                        <a:t>Raise</a:t>
                      </a:r>
                      <a:endParaRPr lang="zh-TW" altLang="en-US" dirty="0"/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61.5 %</a:t>
                      </a:r>
                      <a:endParaRPr lang="zh-TW" altLang="en-US" dirty="0"/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baseline="0" dirty="0"/>
                        <a:t>79.6 %</a:t>
                      </a:r>
                      <a:endParaRPr lang="zh-TW" altLang="en-US" dirty="0"/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69.4 %</a:t>
                      </a:r>
                      <a:endParaRPr lang="zh-TW" altLang="en-US" dirty="0"/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90574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/>
                        <a:t>Average</a:t>
                      </a:r>
                      <a:endParaRPr lang="zh-TW" altLang="en-US" b="1" dirty="0"/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78.0 %</a:t>
                      </a:r>
                      <a:endParaRPr lang="zh-TW" altLang="en-US" dirty="0"/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83.3 %</a:t>
                      </a:r>
                      <a:endParaRPr lang="zh-TW" altLang="en-US" dirty="0"/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80.2 %</a:t>
                      </a:r>
                      <a:endParaRPr lang="zh-TW" altLang="en-US" dirty="0"/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691578140"/>
                  </a:ext>
                </a:extLst>
              </a:tr>
            </a:tbl>
          </a:graphicData>
        </a:graphic>
      </p:graphicFrame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0F87B-02AC-40E5-9744-EF960F534C6B}" type="slidenum">
              <a:rPr lang="zh-TW" altLang="en-US" smtClean="0"/>
              <a:t>37</a:t>
            </a:fld>
            <a:endParaRPr lang="zh-TW" altLang="en-US"/>
          </a:p>
        </p:txBody>
      </p:sp>
      <p:sp>
        <p:nvSpPr>
          <p:cNvPr id="6" name="內容版面配置區 2">
            <a:extLst>
              <a:ext uri="{FF2B5EF4-FFF2-40B4-BE49-F238E27FC236}">
                <a16:creationId xmlns:a16="http://schemas.microsoft.com/office/drawing/2014/main" id="{B993CCBC-A5F9-4271-9BB1-23ACFEF445FE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2400" dirty="0"/>
              <a:t>Confusion Metrics </a:t>
            </a:r>
            <a:r>
              <a:rPr lang="zh-TW" altLang="en-US" sz="2400" dirty="0"/>
              <a:t>（單位：資料數量）</a:t>
            </a:r>
            <a:endParaRPr lang="en-US" altLang="zh-TW" sz="2400" dirty="0"/>
          </a:p>
          <a:p>
            <a:endParaRPr lang="en-US" altLang="zh-TW" sz="2400" dirty="0"/>
          </a:p>
          <a:p>
            <a:endParaRPr lang="en-US" altLang="zh-TW" sz="2400" dirty="0"/>
          </a:p>
          <a:p>
            <a:endParaRPr lang="en-US" altLang="zh-TW" sz="2400" dirty="0"/>
          </a:p>
          <a:p>
            <a:endParaRPr lang="en-US" altLang="zh-TW" sz="2400" dirty="0"/>
          </a:p>
          <a:p>
            <a:r>
              <a:rPr lang="en-US" altLang="zh-TW" sz="2400" dirty="0"/>
              <a:t>Evaluation Metrics</a:t>
            </a:r>
          </a:p>
          <a:p>
            <a:endParaRPr lang="zh-TW" altLang="en-US" sz="2400" dirty="0"/>
          </a:p>
        </p:txBody>
      </p:sp>
      <p:graphicFrame>
        <p:nvGraphicFramePr>
          <p:cNvPr id="9" name="內容版面配置區 3">
            <a:extLst>
              <a:ext uri="{FF2B5EF4-FFF2-40B4-BE49-F238E27FC236}">
                <a16:creationId xmlns:a16="http://schemas.microsoft.com/office/drawing/2014/main" id="{750CADD5-5E2D-4B1D-B59D-53EFB2E2A1C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98029519"/>
              </p:ext>
            </p:extLst>
          </p:nvPr>
        </p:nvGraphicFramePr>
        <p:xfrm>
          <a:off x="838200" y="2392204"/>
          <a:ext cx="10515600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781497734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255659036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491145289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37505829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/>
                        <a:t>Sit </a:t>
                      </a:r>
                      <a:r>
                        <a:rPr lang="en-US" altLang="zh-TW" dirty="0"/>
                        <a:t>(Predicted)</a:t>
                      </a:r>
                      <a:endParaRPr lang="zh-TW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/>
                        <a:t>Stand</a:t>
                      </a:r>
                      <a:r>
                        <a:rPr lang="en-US" altLang="zh-TW" dirty="0"/>
                        <a:t> (Predicted)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/>
                        <a:t>Raise</a:t>
                      </a:r>
                      <a:r>
                        <a:rPr lang="en-US" altLang="zh-TW" dirty="0"/>
                        <a:t> (Predicted)</a:t>
                      </a:r>
                      <a:endParaRPr lang="zh-TW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58821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/>
                        <a:t>Sit</a:t>
                      </a:r>
                      <a:r>
                        <a:rPr lang="en-US" altLang="zh-TW" dirty="0"/>
                        <a:t> (Ground</a:t>
                      </a:r>
                      <a:r>
                        <a:rPr lang="en-US" altLang="zh-TW" baseline="0" dirty="0"/>
                        <a:t> Truth</a:t>
                      </a:r>
                      <a:r>
                        <a:rPr lang="en-US" altLang="zh-TW" dirty="0"/>
                        <a:t>)</a:t>
                      </a:r>
                      <a:endParaRPr lang="zh-TW" altLang="en-US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2541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308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26</a:t>
                      </a:r>
                      <a:endParaRPr lang="zh-TW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79887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/>
                        <a:t>Stand</a:t>
                      </a:r>
                      <a:r>
                        <a:rPr lang="en-US" altLang="zh-TW" dirty="0"/>
                        <a:t> (Ground</a:t>
                      </a:r>
                      <a:r>
                        <a:rPr lang="en-US" altLang="zh-TW" baseline="0" dirty="0"/>
                        <a:t> Truth</a:t>
                      </a:r>
                      <a:r>
                        <a:rPr lang="en-US" altLang="zh-TW" dirty="0"/>
                        <a:t>)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489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2690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20</a:t>
                      </a:r>
                      <a:endParaRPr lang="zh-TW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353578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/>
                        <a:t>Raise </a:t>
                      </a:r>
                      <a:r>
                        <a:rPr lang="en-US" altLang="zh-TW" dirty="0"/>
                        <a:t>(Ground</a:t>
                      </a:r>
                      <a:r>
                        <a:rPr lang="en-US" altLang="zh-TW" baseline="0" dirty="0"/>
                        <a:t> Truth</a:t>
                      </a:r>
                      <a:r>
                        <a:rPr lang="en-US" altLang="zh-TW" dirty="0"/>
                        <a:t>)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45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67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179</a:t>
                      </a:r>
                      <a:endParaRPr lang="zh-TW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79057439"/>
                  </a:ext>
                </a:extLst>
              </a:tr>
            </a:tbl>
          </a:graphicData>
        </a:graphic>
      </p:graphicFrame>
      <p:graphicFrame>
        <p:nvGraphicFramePr>
          <p:cNvPr id="10" name="內容版面配置區 3">
            <a:extLst>
              <a:ext uri="{FF2B5EF4-FFF2-40B4-BE49-F238E27FC236}">
                <a16:creationId xmlns:a16="http://schemas.microsoft.com/office/drawing/2014/main" id="{D7ABC89D-7F4D-4563-89FE-2B88E204BCE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20287561"/>
              </p:ext>
            </p:extLst>
          </p:nvPr>
        </p:nvGraphicFramePr>
        <p:xfrm>
          <a:off x="838200" y="2283965"/>
          <a:ext cx="10515600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781497734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255659036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491145289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37505829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/>
                        <a:t>Precision</a:t>
                      </a:r>
                      <a:endParaRPr lang="zh-TW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/>
                        <a:t>Recall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/>
                        <a:t>F1-Score</a:t>
                      </a:r>
                      <a:endParaRPr lang="zh-TW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58821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/>
                        <a:t>Sit</a:t>
                      </a:r>
                      <a:endParaRPr lang="zh-TW" altLang="en-US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89.7 %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81.9 %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85.6 %</a:t>
                      </a:r>
                      <a:endParaRPr lang="zh-TW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79887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/>
                        <a:t>Stand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82.9 %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88.6 %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85.7 %</a:t>
                      </a:r>
                      <a:endParaRPr lang="zh-TW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353578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/>
                        <a:t>Raise</a:t>
                      </a:r>
                      <a:endParaRPr lang="zh-TW" altLang="en-US" dirty="0"/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59.8 %</a:t>
                      </a:r>
                      <a:endParaRPr lang="zh-TW" altLang="en-US" dirty="0"/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baseline="0" dirty="0"/>
                        <a:t>77.3 %</a:t>
                      </a:r>
                      <a:endParaRPr lang="zh-TW" altLang="en-US" dirty="0"/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67.4 %</a:t>
                      </a:r>
                      <a:endParaRPr lang="zh-TW" altLang="en-US" dirty="0"/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90574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/>
                        <a:t>Average</a:t>
                      </a:r>
                      <a:endParaRPr lang="zh-TW" altLang="en-US" b="1" dirty="0"/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77.5 %</a:t>
                      </a:r>
                      <a:endParaRPr lang="zh-TW" altLang="en-US" dirty="0"/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82.6 %</a:t>
                      </a:r>
                      <a:endParaRPr lang="zh-TW" altLang="en-US" dirty="0"/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79.4 %</a:t>
                      </a:r>
                      <a:endParaRPr lang="zh-TW" altLang="en-US" dirty="0"/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691578140"/>
                  </a:ext>
                </a:extLst>
              </a:tr>
            </a:tbl>
          </a:graphicData>
        </a:graphic>
      </p:graphicFrame>
      <p:sp>
        <p:nvSpPr>
          <p:cNvPr id="11" name="內容版面配置區 2">
            <a:extLst>
              <a:ext uri="{FF2B5EF4-FFF2-40B4-BE49-F238E27FC236}">
                <a16:creationId xmlns:a16="http://schemas.microsoft.com/office/drawing/2014/main" id="{FCB4CA45-02AE-4911-BF0D-DAC8015CFFE2}"/>
              </a:ext>
            </a:extLst>
          </p:cNvPr>
          <p:cNvSpPr txBox="1">
            <a:spLocks/>
          </p:cNvSpPr>
          <p:nvPr/>
        </p:nvSpPr>
        <p:spPr>
          <a:xfrm>
            <a:off x="838200" y="1810396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2400" dirty="0"/>
              <a:t>Evaluation </a:t>
            </a:r>
            <a:r>
              <a:rPr lang="en-US" altLang="zh-TW" sz="2400" dirty="0" err="1"/>
              <a:t>Merics</a:t>
            </a:r>
            <a:r>
              <a:rPr lang="en-US" altLang="zh-TW" sz="2400" dirty="0"/>
              <a:t> (ResNet-18)</a:t>
            </a:r>
          </a:p>
          <a:p>
            <a:endParaRPr lang="en-US" altLang="zh-TW" sz="2400" dirty="0"/>
          </a:p>
          <a:p>
            <a:endParaRPr lang="en-US" altLang="zh-TW" sz="2400" dirty="0"/>
          </a:p>
          <a:p>
            <a:endParaRPr lang="en-US" altLang="zh-TW" sz="2400" dirty="0"/>
          </a:p>
          <a:p>
            <a:endParaRPr lang="en-US" altLang="zh-TW" sz="2400" dirty="0"/>
          </a:p>
          <a:p>
            <a:r>
              <a:rPr lang="en-US" altLang="zh-TW" sz="2400" dirty="0"/>
              <a:t>Evaluation Metrics (Inception-v3)</a:t>
            </a:r>
          </a:p>
          <a:p>
            <a:endParaRPr lang="zh-TW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562277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0E36A62-2DEF-4F5A-A9AF-B51CBFB6F6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Visualization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4800279-62B5-4CE7-A874-05DE23C98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Ground Truth: Sit, Predict: Stand (524)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0B99655-04D0-4399-BBF8-39A1812117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0F87B-02AC-40E5-9744-EF960F534C6B}" type="slidenum">
              <a:rPr lang="zh-TW" altLang="en-US" smtClean="0"/>
              <a:t>38</a:t>
            </a:fld>
            <a:endParaRPr lang="zh-TW" altLang="en-US"/>
          </a:p>
        </p:txBody>
      </p:sp>
      <p:pic>
        <p:nvPicPr>
          <p:cNvPr id="8" name="圖片 7" descr="一張含有 文字 的圖片&#10;&#10;自動產生的描述">
            <a:extLst>
              <a:ext uri="{FF2B5EF4-FFF2-40B4-BE49-F238E27FC236}">
                <a16:creationId xmlns:a16="http://schemas.microsoft.com/office/drawing/2014/main" id="{1AAF42BA-1933-44B2-BF2A-743DAEDF18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683" y="2817154"/>
            <a:ext cx="5447778" cy="3069695"/>
          </a:xfrm>
          <a:prstGeom prst="rect">
            <a:avLst/>
          </a:prstGeom>
        </p:spPr>
      </p:pic>
      <p:pic>
        <p:nvPicPr>
          <p:cNvPr id="10" name="圖片 9" descr="一張含有 文字, 小, 室內, 玩具 的圖片&#10;&#10;自動產生的描述">
            <a:extLst>
              <a:ext uri="{FF2B5EF4-FFF2-40B4-BE49-F238E27FC236}">
                <a16:creationId xmlns:a16="http://schemas.microsoft.com/office/drawing/2014/main" id="{D87E61C0-2569-4756-BE2D-40CEEE9BB9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424" y="2487612"/>
            <a:ext cx="2664074" cy="4000111"/>
          </a:xfrm>
          <a:prstGeom prst="rect">
            <a:avLst/>
          </a:prstGeom>
        </p:spPr>
      </p:pic>
      <p:pic>
        <p:nvPicPr>
          <p:cNvPr id="12" name="圖片 11" descr="一張含有 室外, 山, 草, 地面 的圖片&#10;&#10;自動產生的描述">
            <a:extLst>
              <a:ext uri="{FF2B5EF4-FFF2-40B4-BE49-F238E27FC236}">
                <a16:creationId xmlns:a16="http://schemas.microsoft.com/office/drawing/2014/main" id="{9AAEFF0E-1949-4E45-81FD-B880744943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095" y="1951490"/>
            <a:ext cx="3196627" cy="4536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54323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0E36A62-2DEF-4F5A-A9AF-B51CBFB6F6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Visualization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4800279-62B5-4CE7-A874-05DE23C98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Ground Truth: Sit, Predict: Stand (524)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0B99655-04D0-4399-BBF8-39A1812117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0F87B-02AC-40E5-9744-EF960F534C6B}" type="slidenum">
              <a:rPr lang="zh-TW" altLang="en-US" smtClean="0"/>
              <a:t>39</a:t>
            </a:fld>
            <a:endParaRPr lang="zh-TW" altLang="en-US"/>
          </a:p>
        </p:txBody>
      </p:sp>
      <p:pic>
        <p:nvPicPr>
          <p:cNvPr id="6" name="圖片 5" descr="一張含有 個人, 室內 的圖片&#10;&#10;自動產生的描述">
            <a:extLst>
              <a:ext uri="{FF2B5EF4-FFF2-40B4-BE49-F238E27FC236}">
                <a16:creationId xmlns:a16="http://schemas.microsoft.com/office/drawing/2014/main" id="{5299E0D0-8ADB-4728-98E7-92E52E09D3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139" y="2787898"/>
            <a:ext cx="4762500" cy="3171825"/>
          </a:xfrm>
          <a:prstGeom prst="rect">
            <a:avLst/>
          </a:prstGeom>
        </p:spPr>
      </p:pic>
      <p:pic>
        <p:nvPicPr>
          <p:cNvPr id="9" name="圖片 8" descr="一張含有 文字, 個人 的圖片&#10;&#10;自動產生的描述">
            <a:extLst>
              <a:ext uri="{FF2B5EF4-FFF2-40B4-BE49-F238E27FC236}">
                <a16:creationId xmlns:a16="http://schemas.microsoft.com/office/drawing/2014/main" id="{976115DF-1931-4E12-B889-79F914FEB7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6080" y="3429000"/>
            <a:ext cx="3228684" cy="2148542"/>
          </a:xfrm>
          <a:prstGeom prst="rect">
            <a:avLst/>
          </a:prstGeom>
        </p:spPr>
      </p:pic>
      <p:pic>
        <p:nvPicPr>
          <p:cNvPr id="13" name="圖片 12" descr="一張含有 室內, 個人 的圖片&#10;&#10;自動產生的描述">
            <a:extLst>
              <a:ext uri="{FF2B5EF4-FFF2-40B4-BE49-F238E27FC236}">
                <a16:creationId xmlns:a16="http://schemas.microsoft.com/office/drawing/2014/main" id="{2927DF12-90F7-4E9C-8464-1AF68A83B3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4236" y="1593850"/>
            <a:ext cx="35718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7558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4001D3C-0AAE-4C98-90CB-C24DA3DC5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Introduction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87BAAB-1247-4163-A144-3BF6CEAFCF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30726"/>
          </a:xfrm>
        </p:spPr>
        <p:txBody>
          <a:bodyPr>
            <a:normAutofit/>
          </a:bodyPr>
          <a:lstStyle/>
          <a:p>
            <a:r>
              <a:rPr lang="en-US" altLang="zh-TW" dirty="0"/>
              <a:t>Action Recognition</a:t>
            </a:r>
          </a:p>
          <a:p>
            <a:pPr lvl="1"/>
            <a:r>
              <a:rPr lang="en-US" altLang="zh-TW" dirty="0"/>
              <a:t>Action Classification</a:t>
            </a:r>
          </a:p>
          <a:p>
            <a:pPr lvl="1"/>
            <a:endParaRPr lang="en-US" altLang="zh-TW" dirty="0"/>
          </a:p>
          <a:p>
            <a:pPr lvl="1"/>
            <a:endParaRPr lang="en-US" altLang="zh-TW" dirty="0"/>
          </a:p>
          <a:p>
            <a:pPr lvl="1"/>
            <a:endParaRPr lang="en-US" altLang="zh-TW" dirty="0"/>
          </a:p>
          <a:p>
            <a:pPr lvl="1"/>
            <a:endParaRPr lang="en-US" altLang="zh-TW" dirty="0"/>
          </a:p>
          <a:p>
            <a:pPr lvl="1"/>
            <a:r>
              <a:rPr lang="en-US" altLang="zh-TW" dirty="0"/>
              <a:t>Temporal Action Localization</a:t>
            </a:r>
            <a:r>
              <a:rPr lang="zh-TW" altLang="en-US" dirty="0"/>
              <a:t> </a:t>
            </a:r>
            <a:r>
              <a:rPr lang="en-US" altLang="zh-TW" dirty="0"/>
              <a:t>(Action Detection)</a:t>
            </a:r>
          </a:p>
          <a:p>
            <a:endParaRPr lang="en-US" altLang="zh-TW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4A8C772-11A1-4099-BD26-E22DE3986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7DFC-B66D-43DF-B0E9-8E7CEE29F342}" type="slidenum">
              <a:rPr lang="zh-TW" altLang="en-US" smtClean="0"/>
              <a:t>4</a:t>
            </a:fld>
            <a:endParaRPr lang="zh-TW" altLang="en-US" dirty="0"/>
          </a:p>
        </p:txBody>
      </p:sp>
      <p:pic>
        <p:nvPicPr>
          <p:cNvPr id="7" name="圖形 6" descr="視訊攝影機">
            <a:extLst>
              <a:ext uri="{FF2B5EF4-FFF2-40B4-BE49-F238E27FC236}">
                <a16:creationId xmlns:a16="http://schemas.microsoft.com/office/drawing/2014/main" id="{9B506CF7-980E-4354-97A4-AFFE31C87F5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785534" y="3429000"/>
            <a:ext cx="313267" cy="313267"/>
          </a:xfrm>
          <a:prstGeom prst="rect">
            <a:avLst/>
          </a:prstGeom>
        </p:spPr>
      </p:pic>
      <p:grpSp>
        <p:nvGrpSpPr>
          <p:cNvPr id="10" name="群組 9">
            <a:extLst>
              <a:ext uri="{FF2B5EF4-FFF2-40B4-BE49-F238E27FC236}">
                <a16:creationId xmlns:a16="http://schemas.microsoft.com/office/drawing/2014/main" id="{50A7FA58-6C94-4E0F-840A-933534F4FA18}"/>
              </a:ext>
            </a:extLst>
          </p:cNvPr>
          <p:cNvGrpSpPr/>
          <p:nvPr/>
        </p:nvGrpSpPr>
        <p:grpSpPr>
          <a:xfrm>
            <a:off x="2777067" y="2954869"/>
            <a:ext cx="1109134" cy="778933"/>
            <a:chOff x="2446867" y="2954866"/>
            <a:chExt cx="1109134" cy="778933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37A02D07-93DC-4B22-9BA2-4768075EB201}"/>
                </a:ext>
              </a:extLst>
            </p:cNvPr>
            <p:cNvSpPr/>
            <p:nvPr/>
          </p:nvSpPr>
          <p:spPr>
            <a:xfrm>
              <a:off x="2446867" y="2954866"/>
              <a:ext cx="1109134" cy="77893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" name="文字方塊 8">
              <a:extLst>
                <a:ext uri="{FF2B5EF4-FFF2-40B4-BE49-F238E27FC236}">
                  <a16:creationId xmlns:a16="http://schemas.microsoft.com/office/drawing/2014/main" id="{9DF2E12C-C211-48B7-A461-812F9696C5BD}"/>
                </a:ext>
              </a:extLst>
            </p:cNvPr>
            <p:cNvSpPr txBox="1"/>
            <p:nvPr/>
          </p:nvSpPr>
          <p:spPr>
            <a:xfrm>
              <a:off x="2527302" y="3190443"/>
              <a:ext cx="9482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 dirty="0"/>
                <a:t>Video 1</a:t>
              </a:r>
              <a:endParaRPr lang="zh-TW" altLang="en-US" sz="1400" dirty="0"/>
            </a:p>
          </p:txBody>
        </p:sp>
      </p:grpSp>
      <p:grpSp>
        <p:nvGrpSpPr>
          <p:cNvPr id="11" name="群組 10">
            <a:extLst>
              <a:ext uri="{FF2B5EF4-FFF2-40B4-BE49-F238E27FC236}">
                <a16:creationId xmlns:a16="http://schemas.microsoft.com/office/drawing/2014/main" id="{27175C6A-8AC4-4F0C-87E2-1B1E713DB157}"/>
              </a:ext>
            </a:extLst>
          </p:cNvPr>
          <p:cNvGrpSpPr/>
          <p:nvPr/>
        </p:nvGrpSpPr>
        <p:grpSpPr>
          <a:xfrm>
            <a:off x="4199467" y="2954867"/>
            <a:ext cx="1109134" cy="778933"/>
            <a:chOff x="2446867" y="2954866"/>
            <a:chExt cx="1109134" cy="778933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292210DC-A3AF-41E2-89BE-2EDF7FA3E985}"/>
                </a:ext>
              </a:extLst>
            </p:cNvPr>
            <p:cNvSpPr/>
            <p:nvPr/>
          </p:nvSpPr>
          <p:spPr>
            <a:xfrm>
              <a:off x="2446867" y="2954866"/>
              <a:ext cx="1109134" cy="77893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3" name="文字方塊 12">
              <a:extLst>
                <a:ext uri="{FF2B5EF4-FFF2-40B4-BE49-F238E27FC236}">
                  <a16:creationId xmlns:a16="http://schemas.microsoft.com/office/drawing/2014/main" id="{C8D227AE-B9CB-44FA-A11C-51E557F853D4}"/>
                </a:ext>
              </a:extLst>
            </p:cNvPr>
            <p:cNvSpPr txBox="1"/>
            <p:nvPr/>
          </p:nvSpPr>
          <p:spPr>
            <a:xfrm>
              <a:off x="2527302" y="3190443"/>
              <a:ext cx="9482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 dirty="0"/>
                <a:t>Video 2</a:t>
              </a:r>
              <a:endParaRPr lang="zh-TW" altLang="en-US" sz="1400" dirty="0"/>
            </a:p>
          </p:txBody>
        </p:sp>
      </p:grpSp>
      <p:pic>
        <p:nvPicPr>
          <p:cNvPr id="14" name="圖形 13" descr="視訊攝影機">
            <a:extLst>
              <a:ext uri="{FF2B5EF4-FFF2-40B4-BE49-F238E27FC236}">
                <a16:creationId xmlns:a16="http://schemas.microsoft.com/office/drawing/2014/main" id="{69F6B1A4-4660-496F-8796-DA83FB08C7E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207934" y="3428998"/>
            <a:ext cx="313267" cy="313267"/>
          </a:xfrm>
          <a:prstGeom prst="rect">
            <a:avLst/>
          </a:prstGeom>
        </p:spPr>
      </p:pic>
      <p:grpSp>
        <p:nvGrpSpPr>
          <p:cNvPr id="15" name="群組 14">
            <a:extLst>
              <a:ext uri="{FF2B5EF4-FFF2-40B4-BE49-F238E27FC236}">
                <a16:creationId xmlns:a16="http://schemas.microsoft.com/office/drawing/2014/main" id="{6A26524D-322C-4EC0-A1E0-92F2C6512EFC}"/>
              </a:ext>
            </a:extLst>
          </p:cNvPr>
          <p:cNvGrpSpPr/>
          <p:nvPr/>
        </p:nvGrpSpPr>
        <p:grpSpPr>
          <a:xfrm>
            <a:off x="5621867" y="2954867"/>
            <a:ext cx="1109134" cy="778933"/>
            <a:chOff x="2446867" y="2954866"/>
            <a:chExt cx="1109134" cy="778933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B145564C-671E-44BB-8612-C7326431565E}"/>
                </a:ext>
              </a:extLst>
            </p:cNvPr>
            <p:cNvSpPr/>
            <p:nvPr/>
          </p:nvSpPr>
          <p:spPr>
            <a:xfrm>
              <a:off x="2446867" y="2954866"/>
              <a:ext cx="1109134" cy="77893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7" name="文字方塊 16">
              <a:extLst>
                <a:ext uri="{FF2B5EF4-FFF2-40B4-BE49-F238E27FC236}">
                  <a16:creationId xmlns:a16="http://schemas.microsoft.com/office/drawing/2014/main" id="{D8E49E19-0716-45C4-BEBC-65F74F7018C0}"/>
                </a:ext>
              </a:extLst>
            </p:cNvPr>
            <p:cNvSpPr txBox="1"/>
            <p:nvPr/>
          </p:nvSpPr>
          <p:spPr>
            <a:xfrm>
              <a:off x="2527302" y="3190443"/>
              <a:ext cx="9482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 dirty="0"/>
                <a:t>Video 3</a:t>
              </a:r>
              <a:endParaRPr lang="zh-TW" altLang="en-US" sz="1400" dirty="0"/>
            </a:p>
          </p:txBody>
        </p:sp>
      </p:grpSp>
      <p:pic>
        <p:nvPicPr>
          <p:cNvPr id="18" name="圖形 17" descr="視訊攝影機">
            <a:extLst>
              <a:ext uri="{FF2B5EF4-FFF2-40B4-BE49-F238E27FC236}">
                <a16:creationId xmlns:a16="http://schemas.microsoft.com/office/drawing/2014/main" id="{8EDF2771-5627-4930-9DB2-4920B3E745C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30334" y="3428998"/>
            <a:ext cx="313267" cy="313267"/>
          </a:xfrm>
          <a:prstGeom prst="rect">
            <a:avLst/>
          </a:prstGeom>
        </p:spPr>
      </p:pic>
      <p:sp>
        <p:nvSpPr>
          <p:cNvPr id="19" name="文字方塊 18">
            <a:extLst>
              <a:ext uri="{FF2B5EF4-FFF2-40B4-BE49-F238E27FC236}">
                <a16:creationId xmlns:a16="http://schemas.microsoft.com/office/drawing/2014/main" id="{48B42FDD-75AF-4893-A312-1A3707C03979}"/>
              </a:ext>
            </a:extLst>
          </p:cNvPr>
          <p:cNvSpPr txBox="1"/>
          <p:nvPr/>
        </p:nvSpPr>
        <p:spPr>
          <a:xfrm>
            <a:off x="2810497" y="3796155"/>
            <a:ext cx="1042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dirty="0">
                <a:solidFill>
                  <a:srgbClr val="00B0F0"/>
                </a:solidFill>
              </a:rPr>
              <a:t>action </a:t>
            </a:r>
            <a:r>
              <a:rPr lang="en-US" altLang="zh-TW" b="1" dirty="0">
                <a:solidFill>
                  <a:srgbClr val="00B0F0"/>
                </a:solidFill>
              </a:rPr>
              <a:t>A</a:t>
            </a:r>
            <a:endParaRPr lang="zh-TW" altLang="en-US" b="1" dirty="0">
              <a:solidFill>
                <a:srgbClr val="00B0F0"/>
              </a:solidFill>
            </a:endParaRPr>
          </a:p>
        </p:txBody>
      </p:sp>
      <p:sp>
        <p:nvSpPr>
          <p:cNvPr id="20" name="文字方塊 19">
            <a:extLst>
              <a:ext uri="{FF2B5EF4-FFF2-40B4-BE49-F238E27FC236}">
                <a16:creationId xmlns:a16="http://schemas.microsoft.com/office/drawing/2014/main" id="{F5297C89-959E-40A1-B75F-F771EDBD2894}"/>
              </a:ext>
            </a:extLst>
          </p:cNvPr>
          <p:cNvSpPr txBox="1"/>
          <p:nvPr/>
        </p:nvSpPr>
        <p:spPr>
          <a:xfrm>
            <a:off x="4236905" y="3796155"/>
            <a:ext cx="10342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dirty="0">
                <a:solidFill>
                  <a:srgbClr val="00B0F0"/>
                </a:solidFill>
              </a:rPr>
              <a:t>action </a:t>
            </a:r>
            <a:r>
              <a:rPr lang="en-US" altLang="zh-TW" b="1" dirty="0">
                <a:solidFill>
                  <a:srgbClr val="00B0F0"/>
                </a:solidFill>
              </a:rPr>
              <a:t>B</a:t>
            </a:r>
            <a:endParaRPr lang="zh-TW" altLang="en-US" b="1" dirty="0">
              <a:solidFill>
                <a:srgbClr val="00B0F0"/>
              </a:solidFill>
            </a:endParaRPr>
          </a:p>
        </p:txBody>
      </p:sp>
      <p:sp>
        <p:nvSpPr>
          <p:cNvPr id="21" name="文字方塊 20">
            <a:extLst>
              <a:ext uri="{FF2B5EF4-FFF2-40B4-BE49-F238E27FC236}">
                <a16:creationId xmlns:a16="http://schemas.microsoft.com/office/drawing/2014/main" id="{9CB71D00-C423-4740-BBB3-8577A1852FA3}"/>
              </a:ext>
            </a:extLst>
          </p:cNvPr>
          <p:cNvSpPr txBox="1"/>
          <p:nvPr/>
        </p:nvSpPr>
        <p:spPr>
          <a:xfrm>
            <a:off x="5657701" y="3784711"/>
            <a:ext cx="1037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dirty="0">
                <a:solidFill>
                  <a:srgbClr val="00B0F0"/>
                </a:solidFill>
              </a:rPr>
              <a:t>action </a:t>
            </a:r>
            <a:r>
              <a:rPr lang="en-US" altLang="zh-TW" b="1" dirty="0">
                <a:solidFill>
                  <a:srgbClr val="00B0F0"/>
                </a:solidFill>
              </a:rPr>
              <a:t>C</a:t>
            </a:r>
            <a:endParaRPr lang="zh-TW" altLang="en-US" b="1" dirty="0">
              <a:solidFill>
                <a:srgbClr val="00B0F0"/>
              </a:solidFill>
            </a:endParaRPr>
          </a:p>
        </p:txBody>
      </p:sp>
      <p:pic>
        <p:nvPicPr>
          <p:cNvPr id="25" name="圖形 24" descr="視訊攝影機">
            <a:extLst>
              <a:ext uri="{FF2B5EF4-FFF2-40B4-BE49-F238E27FC236}">
                <a16:creationId xmlns:a16="http://schemas.microsoft.com/office/drawing/2014/main" id="{0E57B539-4156-41F0-9957-BECD1AD58EB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781303" y="5337178"/>
            <a:ext cx="313267" cy="313267"/>
          </a:xfrm>
          <a:prstGeom prst="rect">
            <a:avLst/>
          </a:prstGeom>
        </p:spPr>
      </p:pic>
      <p:grpSp>
        <p:nvGrpSpPr>
          <p:cNvPr id="26" name="群組 25">
            <a:extLst>
              <a:ext uri="{FF2B5EF4-FFF2-40B4-BE49-F238E27FC236}">
                <a16:creationId xmlns:a16="http://schemas.microsoft.com/office/drawing/2014/main" id="{49A3B958-ECEC-4CFD-A09A-680305450B43}"/>
              </a:ext>
            </a:extLst>
          </p:cNvPr>
          <p:cNvGrpSpPr/>
          <p:nvPr/>
        </p:nvGrpSpPr>
        <p:grpSpPr>
          <a:xfrm>
            <a:off x="2772836" y="4863047"/>
            <a:ext cx="1109134" cy="778933"/>
            <a:chOff x="2446867" y="2954866"/>
            <a:chExt cx="1109134" cy="778933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25BACCD0-404C-44F4-8B09-058BB9D787EA}"/>
                </a:ext>
              </a:extLst>
            </p:cNvPr>
            <p:cNvSpPr/>
            <p:nvPr/>
          </p:nvSpPr>
          <p:spPr>
            <a:xfrm>
              <a:off x="2446867" y="2954866"/>
              <a:ext cx="1109134" cy="77893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8" name="文字方塊 27">
              <a:extLst>
                <a:ext uri="{FF2B5EF4-FFF2-40B4-BE49-F238E27FC236}">
                  <a16:creationId xmlns:a16="http://schemas.microsoft.com/office/drawing/2014/main" id="{5E4B2236-D448-44B5-96D9-607906F07940}"/>
                </a:ext>
              </a:extLst>
            </p:cNvPr>
            <p:cNvSpPr txBox="1"/>
            <p:nvPr/>
          </p:nvSpPr>
          <p:spPr>
            <a:xfrm>
              <a:off x="2527302" y="3190443"/>
              <a:ext cx="9482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 dirty="0"/>
                <a:t>Video 4</a:t>
              </a:r>
              <a:endParaRPr lang="zh-TW" altLang="en-US" sz="1400" dirty="0"/>
            </a:p>
          </p:txBody>
        </p:sp>
      </p:grpSp>
      <p:grpSp>
        <p:nvGrpSpPr>
          <p:cNvPr id="70" name="群組 69">
            <a:extLst>
              <a:ext uri="{FF2B5EF4-FFF2-40B4-BE49-F238E27FC236}">
                <a16:creationId xmlns:a16="http://schemas.microsoft.com/office/drawing/2014/main" id="{C6594773-40C0-4B98-B097-C10069A9B17C}"/>
              </a:ext>
            </a:extLst>
          </p:cNvPr>
          <p:cNvGrpSpPr/>
          <p:nvPr/>
        </p:nvGrpSpPr>
        <p:grpSpPr>
          <a:xfrm>
            <a:off x="4451685" y="5378456"/>
            <a:ext cx="4246033" cy="498454"/>
            <a:chOff x="4451685" y="5378456"/>
            <a:chExt cx="4246033" cy="498454"/>
          </a:xfrm>
        </p:grpSpPr>
        <p:grpSp>
          <p:nvGrpSpPr>
            <p:cNvPr id="34" name="群組 33">
              <a:extLst>
                <a:ext uri="{FF2B5EF4-FFF2-40B4-BE49-F238E27FC236}">
                  <a16:creationId xmlns:a16="http://schemas.microsoft.com/office/drawing/2014/main" id="{6F8B393A-D643-44EC-983A-F7C241E57D17}"/>
                </a:ext>
              </a:extLst>
            </p:cNvPr>
            <p:cNvGrpSpPr/>
            <p:nvPr/>
          </p:nvGrpSpPr>
          <p:grpSpPr>
            <a:xfrm>
              <a:off x="4451685" y="5378456"/>
              <a:ext cx="4246033" cy="271989"/>
              <a:chOff x="4428067" y="5074711"/>
              <a:chExt cx="5181600" cy="271989"/>
            </a:xfrm>
          </p:grpSpPr>
          <p:cxnSp>
            <p:nvCxnSpPr>
              <p:cNvPr id="30" name="直線接點 29">
                <a:extLst>
                  <a:ext uri="{FF2B5EF4-FFF2-40B4-BE49-F238E27FC236}">
                    <a16:creationId xmlns:a16="http://schemas.microsoft.com/office/drawing/2014/main" id="{0F8E74C9-8334-47C9-8705-ABA4FD24F58B}"/>
                  </a:ext>
                </a:extLst>
              </p:cNvPr>
              <p:cNvCxnSpPr/>
              <p:nvPr/>
            </p:nvCxnSpPr>
            <p:spPr>
              <a:xfrm>
                <a:off x="4428067" y="5074711"/>
                <a:ext cx="0" cy="262467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線接點 30">
                <a:extLst>
                  <a:ext uri="{FF2B5EF4-FFF2-40B4-BE49-F238E27FC236}">
                    <a16:creationId xmlns:a16="http://schemas.microsoft.com/office/drawing/2014/main" id="{DC392197-3442-4E67-B48A-7290C34AE777}"/>
                  </a:ext>
                </a:extLst>
              </p:cNvPr>
              <p:cNvCxnSpPr/>
              <p:nvPr/>
            </p:nvCxnSpPr>
            <p:spPr>
              <a:xfrm>
                <a:off x="9609665" y="5084233"/>
                <a:ext cx="0" cy="262467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3" name="直線接點 32">
                <a:extLst>
                  <a:ext uri="{FF2B5EF4-FFF2-40B4-BE49-F238E27FC236}">
                    <a16:creationId xmlns:a16="http://schemas.microsoft.com/office/drawing/2014/main" id="{50BA6B30-399F-4E59-B1CF-7ADC0F7002C4}"/>
                  </a:ext>
                </a:extLst>
              </p:cNvPr>
              <p:cNvCxnSpPr/>
              <p:nvPr/>
            </p:nvCxnSpPr>
            <p:spPr>
              <a:xfrm>
                <a:off x="4428067" y="5215467"/>
                <a:ext cx="5181600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69" name="文字方塊 68">
              <a:extLst>
                <a:ext uri="{FF2B5EF4-FFF2-40B4-BE49-F238E27FC236}">
                  <a16:creationId xmlns:a16="http://schemas.microsoft.com/office/drawing/2014/main" id="{D9E4D530-3918-43F2-A20D-8C5D5C1D86B1}"/>
                </a:ext>
              </a:extLst>
            </p:cNvPr>
            <p:cNvSpPr txBox="1"/>
            <p:nvPr/>
          </p:nvSpPr>
          <p:spPr>
            <a:xfrm>
              <a:off x="6417738" y="5507578"/>
              <a:ext cx="3132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dirty="0"/>
                <a:t>t</a:t>
              </a:r>
              <a:endParaRPr lang="zh-TW" altLang="en-US" dirty="0"/>
            </a:p>
          </p:txBody>
        </p:sp>
      </p:grpSp>
      <p:sp>
        <p:nvSpPr>
          <p:cNvPr id="75" name="文字方塊 74">
            <a:extLst>
              <a:ext uri="{FF2B5EF4-FFF2-40B4-BE49-F238E27FC236}">
                <a16:creationId xmlns:a16="http://schemas.microsoft.com/office/drawing/2014/main" id="{17B80A3D-1B21-4963-AAE9-1E3B5BA455A1}"/>
              </a:ext>
            </a:extLst>
          </p:cNvPr>
          <p:cNvSpPr txBox="1"/>
          <p:nvPr/>
        </p:nvSpPr>
        <p:spPr>
          <a:xfrm>
            <a:off x="4731928" y="4923018"/>
            <a:ext cx="10454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dirty="0">
                <a:solidFill>
                  <a:srgbClr val="00B050"/>
                </a:solidFill>
              </a:rPr>
              <a:t>action </a:t>
            </a:r>
            <a:r>
              <a:rPr lang="en-US" altLang="zh-TW" b="1" dirty="0">
                <a:solidFill>
                  <a:srgbClr val="00B050"/>
                </a:solidFill>
              </a:rPr>
              <a:t>D</a:t>
            </a:r>
            <a:endParaRPr lang="zh-TW" altLang="en-US" b="1" dirty="0">
              <a:solidFill>
                <a:srgbClr val="00B050"/>
              </a:solidFill>
            </a:endParaRPr>
          </a:p>
        </p:txBody>
      </p:sp>
      <p:sp>
        <p:nvSpPr>
          <p:cNvPr id="80" name="文字方塊 79">
            <a:extLst>
              <a:ext uri="{FF2B5EF4-FFF2-40B4-BE49-F238E27FC236}">
                <a16:creationId xmlns:a16="http://schemas.microsoft.com/office/drawing/2014/main" id="{78673683-2D6D-4187-B671-62F84256E1D8}"/>
              </a:ext>
            </a:extLst>
          </p:cNvPr>
          <p:cNvSpPr txBox="1"/>
          <p:nvPr/>
        </p:nvSpPr>
        <p:spPr>
          <a:xfrm>
            <a:off x="6250342" y="4851946"/>
            <a:ext cx="1027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dirty="0">
                <a:solidFill>
                  <a:srgbClr val="FFC000"/>
                </a:solidFill>
              </a:rPr>
              <a:t>action </a:t>
            </a:r>
            <a:r>
              <a:rPr lang="en-US" altLang="zh-TW" b="1" dirty="0">
                <a:solidFill>
                  <a:srgbClr val="FFC000"/>
                </a:solidFill>
              </a:rPr>
              <a:t>E</a:t>
            </a:r>
            <a:endParaRPr lang="zh-TW" altLang="en-US" b="1" dirty="0">
              <a:solidFill>
                <a:srgbClr val="FFC000"/>
              </a:solidFill>
            </a:endParaRPr>
          </a:p>
        </p:txBody>
      </p:sp>
      <p:sp>
        <p:nvSpPr>
          <p:cNvPr id="85" name="文字方塊 84">
            <a:extLst>
              <a:ext uri="{FF2B5EF4-FFF2-40B4-BE49-F238E27FC236}">
                <a16:creationId xmlns:a16="http://schemas.microsoft.com/office/drawing/2014/main" id="{E2C56E20-77D3-4AA0-8565-F54991AF0C8A}"/>
              </a:ext>
            </a:extLst>
          </p:cNvPr>
          <p:cNvSpPr txBox="1"/>
          <p:nvPr/>
        </p:nvSpPr>
        <p:spPr>
          <a:xfrm>
            <a:off x="7742525" y="4738352"/>
            <a:ext cx="10278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dirty="0">
                <a:solidFill>
                  <a:srgbClr val="0070C0"/>
                </a:solidFill>
              </a:rPr>
              <a:t>action </a:t>
            </a:r>
            <a:r>
              <a:rPr lang="en-US" altLang="zh-TW" b="1" dirty="0">
                <a:solidFill>
                  <a:srgbClr val="0070C0"/>
                </a:solidFill>
              </a:rPr>
              <a:t>F</a:t>
            </a:r>
            <a:endParaRPr lang="zh-TW" altLang="en-US" b="1" dirty="0">
              <a:solidFill>
                <a:srgbClr val="0070C0"/>
              </a:solidFill>
            </a:endParaRP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766F9766-1BE7-499D-9C57-FA2EDA905147}"/>
              </a:ext>
            </a:extLst>
          </p:cNvPr>
          <p:cNvSpPr/>
          <p:nvPr/>
        </p:nvSpPr>
        <p:spPr>
          <a:xfrm>
            <a:off x="4455291" y="5303794"/>
            <a:ext cx="1598755" cy="93708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F70DE64C-3C9D-447C-B812-5FC986BD0E19}"/>
              </a:ext>
            </a:extLst>
          </p:cNvPr>
          <p:cNvSpPr/>
          <p:nvPr/>
        </p:nvSpPr>
        <p:spPr>
          <a:xfrm>
            <a:off x="5706537" y="5193717"/>
            <a:ext cx="2108198" cy="9370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8" name="矩形 87">
            <a:extLst>
              <a:ext uri="{FF2B5EF4-FFF2-40B4-BE49-F238E27FC236}">
                <a16:creationId xmlns:a16="http://schemas.microsoft.com/office/drawing/2014/main" id="{CCA6ADFF-F107-4BC2-910D-B9D40339C99F}"/>
              </a:ext>
            </a:extLst>
          </p:cNvPr>
          <p:cNvSpPr/>
          <p:nvPr/>
        </p:nvSpPr>
        <p:spPr>
          <a:xfrm>
            <a:off x="7814733" y="5067950"/>
            <a:ext cx="882973" cy="109397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1067443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0E36A62-2DEF-4F5A-A9AF-B51CBFB6F6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Visualization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4800279-62B5-4CE7-A874-05DE23C98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Ground Truth: Stand, Predict: Sit (269)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0B99655-04D0-4399-BBF8-39A1812117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0F87B-02AC-40E5-9744-EF960F534C6B}" type="slidenum">
              <a:rPr lang="zh-TW" altLang="en-US" smtClean="0"/>
              <a:t>40</a:t>
            </a:fld>
            <a:endParaRPr lang="zh-TW" altLang="en-US"/>
          </a:p>
        </p:txBody>
      </p:sp>
      <p:pic>
        <p:nvPicPr>
          <p:cNvPr id="8" name="圖片 7" descr="一張含有 文字, 室內, 天花板, 個人 的圖片&#10;&#10;自動產生的描述">
            <a:extLst>
              <a:ext uri="{FF2B5EF4-FFF2-40B4-BE49-F238E27FC236}">
                <a16:creationId xmlns:a16="http://schemas.microsoft.com/office/drawing/2014/main" id="{2FEE9A5E-3878-4263-930B-1374DA345A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4156" y="2623749"/>
            <a:ext cx="6316824" cy="3553214"/>
          </a:xfrm>
          <a:prstGeom prst="rect">
            <a:avLst/>
          </a:prstGeom>
        </p:spPr>
      </p:pic>
      <p:pic>
        <p:nvPicPr>
          <p:cNvPr id="6" name="圖片 5" descr="一張含有 文字, 個人, 室內 的圖片&#10;&#10;自動產生的描述">
            <a:extLst>
              <a:ext uri="{FF2B5EF4-FFF2-40B4-BE49-F238E27FC236}">
                <a16:creationId xmlns:a16="http://schemas.microsoft.com/office/drawing/2014/main" id="{DC28D9B6-5E0F-4A8E-BBA3-3CCDE4B117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645" y="3120052"/>
            <a:ext cx="4898543" cy="2747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33249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0E36A62-2DEF-4F5A-A9AF-B51CBFB6F6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Visualization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4800279-62B5-4CE7-A874-05DE23C98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Ground Truth: Sit, Predict: Stand (269)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0B99655-04D0-4399-BBF8-39A1812117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0F87B-02AC-40E5-9744-EF960F534C6B}" type="slidenum">
              <a:rPr lang="zh-TW" altLang="en-US" smtClean="0"/>
              <a:t>41</a:t>
            </a:fld>
            <a:endParaRPr lang="zh-TW" altLang="en-US"/>
          </a:p>
        </p:txBody>
      </p:sp>
      <p:pic>
        <p:nvPicPr>
          <p:cNvPr id="6" name="圖片 5" descr="一張含有 室外, 玩具 的圖片&#10;&#10;自動產生的描述">
            <a:extLst>
              <a:ext uri="{FF2B5EF4-FFF2-40B4-BE49-F238E27FC236}">
                <a16:creationId xmlns:a16="http://schemas.microsoft.com/office/drawing/2014/main" id="{2111F3F9-BC81-4A86-8EDA-0C29623819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707" y="2893171"/>
            <a:ext cx="4762500" cy="3171825"/>
          </a:xfrm>
          <a:prstGeom prst="rect">
            <a:avLst/>
          </a:prstGeom>
        </p:spPr>
      </p:pic>
      <p:pic>
        <p:nvPicPr>
          <p:cNvPr id="8" name="圖片 7" descr="一張含有 個人, 牆, 室內, 擺姿勢 的圖片&#10;&#10;自動產生的描述">
            <a:extLst>
              <a:ext uri="{FF2B5EF4-FFF2-40B4-BE49-F238E27FC236}">
                <a16:creationId xmlns:a16="http://schemas.microsoft.com/office/drawing/2014/main" id="{9F497CE1-2B9D-4D05-9F51-6AB8FB1D0D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573" y="1414463"/>
            <a:ext cx="31623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07086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0E36A62-2DEF-4F5A-A9AF-B51CBFB6F6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Visualization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4800279-62B5-4CE7-A874-05DE23C98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Ground Truth: Raise, Predict: Sit (46)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0B99655-04D0-4399-BBF8-39A1812117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0F87B-02AC-40E5-9744-EF960F534C6B}" type="slidenum">
              <a:rPr lang="zh-TW" altLang="en-US" smtClean="0"/>
              <a:t>42</a:t>
            </a:fld>
            <a:endParaRPr lang="zh-TW" altLang="en-US"/>
          </a:p>
        </p:txBody>
      </p:sp>
      <p:pic>
        <p:nvPicPr>
          <p:cNvPr id="6" name="圖片 5" descr="一張含有 文字, 室內, 個人 的圖片&#10;&#10;自動產生的描述">
            <a:extLst>
              <a:ext uri="{FF2B5EF4-FFF2-40B4-BE49-F238E27FC236}">
                <a16:creationId xmlns:a16="http://schemas.microsoft.com/office/drawing/2014/main" id="{6800D75E-5031-4203-806F-13F01E1CF3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633398"/>
            <a:ext cx="4115040" cy="2735792"/>
          </a:xfrm>
          <a:prstGeom prst="rect">
            <a:avLst/>
          </a:prstGeom>
        </p:spPr>
      </p:pic>
      <p:pic>
        <p:nvPicPr>
          <p:cNvPr id="8" name="圖片 7" descr="一張含有 個人, 室內 的圖片&#10;&#10;自動產生的描述">
            <a:extLst>
              <a:ext uri="{FF2B5EF4-FFF2-40B4-BE49-F238E27FC236}">
                <a16:creationId xmlns:a16="http://schemas.microsoft.com/office/drawing/2014/main" id="{2F6C4A2D-8A56-443D-B69F-EB67EF9C18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3889" y="4001294"/>
            <a:ext cx="6876661" cy="2387729"/>
          </a:xfrm>
          <a:prstGeom prst="rect">
            <a:avLst/>
          </a:prstGeom>
        </p:spPr>
      </p:pic>
      <p:pic>
        <p:nvPicPr>
          <p:cNvPr id="10" name="圖片 9" descr="一張含有 文字 的圖片&#10;&#10;自動產生的描述">
            <a:extLst>
              <a:ext uri="{FF2B5EF4-FFF2-40B4-BE49-F238E27FC236}">
                <a16:creationId xmlns:a16="http://schemas.microsoft.com/office/drawing/2014/main" id="{5E36773C-2203-4111-A58A-666DD134F3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1673" y="877985"/>
            <a:ext cx="2911249" cy="2911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65534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0E36A62-2DEF-4F5A-A9AF-B51CBFB6F6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Visualization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4800279-62B5-4CE7-A874-05DE23C98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Ground Truth: Raise, Predict: Stand (46)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0B99655-04D0-4399-BBF8-39A1812117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0F87B-02AC-40E5-9744-EF960F534C6B}" type="slidenum">
              <a:rPr lang="zh-TW" altLang="en-US" smtClean="0"/>
              <a:t>43</a:t>
            </a:fld>
            <a:endParaRPr lang="zh-TW" altLang="en-US"/>
          </a:p>
        </p:txBody>
      </p:sp>
      <p:pic>
        <p:nvPicPr>
          <p:cNvPr id="7" name="圖片 6" descr="一張含有 文字, 個人 的圖片&#10;&#10;自動產生的描述">
            <a:extLst>
              <a:ext uri="{FF2B5EF4-FFF2-40B4-BE49-F238E27FC236}">
                <a16:creationId xmlns:a16="http://schemas.microsoft.com/office/drawing/2014/main" id="{88EE7DC4-4BF8-4C2F-9812-762BF63964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515" y="3027783"/>
            <a:ext cx="5125156" cy="2882900"/>
          </a:xfrm>
          <a:prstGeom prst="rect">
            <a:avLst/>
          </a:prstGeom>
        </p:spPr>
      </p:pic>
      <p:pic>
        <p:nvPicPr>
          <p:cNvPr id="13" name="圖片 12" descr="一張含有 文字, 室內, 天花板, 個人 的圖片&#10;&#10;自動產生的描述">
            <a:extLst>
              <a:ext uri="{FF2B5EF4-FFF2-40B4-BE49-F238E27FC236}">
                <a16:creationId xmlns:a16="http://schemas.microsoft.com/office/drawing/2014/main" id="{3B1EA880-F097-4C1A-9A85-88A66FC61A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2564" y="2683296"/>
            <a:ext cx="476250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61170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30C025C-4B1A-4319-B780-4253FDAA46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Problem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762187B-D76A-4714-9C04-0900BBC9CE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Multi-Label Task</a:t>
            </a:r>
          </a:p>
          <a:p>
            <a:pPr lvl="1"/>
            <a:r>
              <a:rPr lang="en-US" altLang="zh-TW" dirty="0" err="1"/>
              <a:t>Softmax</a:t>
            </a:r>
            <a:r>
              <a:rPr lang="en-US" altLang="zh-TW" dirty="0"/>
              <a:t> </a:t>
            </a:r>
            <a:r>
              <a:rPr lang="zh-TW" altLang="en-US" dirty="0"/>
              <a:t>→ </a:t>
            </a:r>
            <a:r>
              <a:rPr lang="en-US" altLang="zh-TW" dirty="0"/>
              <a:t>max result</a:t>
            </a:r>
          </a:p>
          <a:p>
            <a:pPr lvl="2"/>
            <a:r>
              <a:rPr lang="en-US" altLang="zh-TW" dirty="0"/>
              <a:t>Stand + Raise</a:t>
            </a:r>
          </a:p>
          <a:p>
            <a:pPr lvl="2"/>
            <a:r>
              <a:rPr lang="en-US" altLang="zh-TW" dirty="0"/>
              <a:t>Sit + Raise</a:t>
            </a:r>
          </a:p>
          <a:p>
            <a:pPr lvl="2"/>
            <a:endParaRPr lang="en-US" altLang="zh-TW" dirty="0"/>
          </a:p>
          <a:p>
            <a:r>
              <a:rPr lang="en-US" altLang="zh-TW" dirty="0"/>
              <a:t>Wrong Labels</a:t>
            </a:r>
          </a:p>
          <a:p>
            <a:pPr lvl="2"/>
            <a:endParaRPr lang="en-US" altLang="zh-TW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42DDA10-430C-42DC-BEAE-8694B2F11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7DFC-B66D-43DF-B0E9-8E7CEE29F342}" type="slidenum">
              <a:rPr lang="zh-TW" altLang="en-US" smtClean="0"/>
              <a:t>44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1297244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03EF31A-CA13-4DDD-9E40-7BBE88813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TODO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EE06016-E8AD-4159-AFFE-0D19FA0203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Data Augmentation:</a:t>
            </a:r>
          </a:p>
          <a:p>
            <a:pPr lvl="1"/>
            <a:r>
              <a:rPr lang="en-US" altLang="zh-TW" dirty="0"/>
              <a:t>Horizontal Flip</a:t>
            </a:r>
          </a:p>
          <a:p>
            <a:pPr lvl="1"/>
            <a:r>
              <a:rPr lang="en-US" altLang="zh-TW" dirty="0"/>
              <a:t>Color</a:t>
            </a:r>
          </a:p>
          <a:p>
            <a:r>
              <a:rPr lang="en-US" altLang="zh-TW" b="1" dirty="0">
                <a:solidFill>
                  <a:srgbClr val="FF0000"/>
                </a:solidFill>
              </a:rPr>
              <a:t>GCN Model</a:t>
            </a:r>
            <a:r>
              <a:rPr lang="en-US" altLang="zh-TW" dirty="0"/>
              <a:t> for Human Pose Features</a:t>
            </a:r>
          </a:p>
          <a:p>
            <a:r>
              <a:rPr lang="en-US" altLang="zh-TW" dirty="0"/>
              <a:t>Image Feature Extractor</a:t>
            </a:r>
          </a:p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0EF4C05-6E8C-4D94-9157-EAB97BD471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7DFC-B66D-43DF-B0E9-8E7CEE29F342}" type="slidenum">
              <a:rPr lang="zh-TW" altLang="en-US" smtClean="0"/>
              <a:t>45</a:t>
            </a:fld>
            <a:endParaRPr lang="zh-TW" altLang="en-US"/>
          </a:p>
        </p:txBody>
      </p:sp>
      <p:grpSp>
        <p:nvGrpSpPr>
          <p:cNvPr id="8" name="群組 7">
            <a:extLst>
              <a:ext uri="{FF2B5EF4-FFF2-40B4-BE49-F238E27FC236}">
                <a16:creationId xmlns:a16="http://schemas.microsoft.com/office/drawing/2014/main" id="{ED75350E-A600-499F-BEE7-AFAC287A8D27}"/>
              </a:ext>
            </a:extLst>
          </p:cNvPr>
          <p:cNvGrpSpPr/>
          <p:nvPr/>
        </p:nvGrpSpPr>
        <p:grpSpPr>
          <a:xfrm>
            <a:off x="2033163" y="3687562"/>
            <a:ext cx="8782622" cy="3096057"/>
            <a:chOff x="1565495" y="3625418"/>
            <a:chExt cx="8782622" cy="3096057"/>
          </a:xfrm>
        </p:grpSpPr>
        <p:pic>
          <p:nvPicPr>
            <p:cNvPr id="5" name="圖片 4">
              <a:extLst>
                <a:ext uri="{FF2B5EF4-FFF2-40B4-BE49-F238E27FC236}">
                  <a16:creationId xmlns:a16="http://schemas.microsoft.com/office/drawing/2014/main" id="{D2A02244-8761-487D-886D-4B905C3EF56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84846" y="3625418"/>
              <a:ext cx="5163271" cy="3096057"/>
            </a:xfrm>
            <a:prstGeom prst="rect">
              <a:avLst/>
            </a:prstGeom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C6FE5EC2-0B40-4F4F-B554-6D9F3E32B346}"/>
                </a:ext>
              </a:extLst>
            </p:cNvPr>
            <p:cNvSpPr/>
            <p:nvPr/>
          </p:nvSpPr>
          <p:spPr>
            <a:xfrm>
              <a:off x="5184846" y="4973685"/>
              <a:ext cx="5096236" cy="465666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976BC49D-FA59-48AF-A367-CA3A032F3BC1}"/>
                </a:ext>
              </a:extLst>
            </p:cNvPr>
            <p:cNvSpPr/>
            <p:nvPr/>
          </p:nvSpPr>
          <p:spPr>
            <a:xfrm>
              <a:off x="5184846" y="6089435"/>
              <a:ext cx="5096236" cy="262466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9" name="直線單箭頭接點 8">
              <a:extLst>
                <a:ext uri="{FF2B5EF4-FFF2-40B4-BE49-F238E27FC236}">
                  <a16:creationId xmlns:a16="http://schemas.microsoft.com/office/drawing/2014/main" id="{E8E05667-9E8E-4B7B-A965-2F7D163A0B43}"/>
                </a:ext>
              </a:extLst>
            </p:cNvPr>
            <p:cNvCxnSpPr>
              <a:cxnSpLocks/>
            </p:cNvCxnSpPr>
            <p:nvPr/>
          </p:nvCxnSpPr>
          <p:spPr>
            <a:xfrm>
              <a:off x="3897090" y="5081254"/>
              <a:ext cx="1270000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字方塊 9">
              <a:extLst>
                <a:ext uri="{FF2B5EF4-FFF2-40B4-BE49-F238E27FC236}">
                  <a16:creationId xmlns:a16="http://schemas.microsoft.com/office/drawing/2014/main" id="{F877458B-CFE2-49AE-B480-666147EFA044}"/>
                </a:ext>
              </a:extLst>
            </p:cNvPr>
            <p:cNvSpPr txBox="1"/>
            <p:nvPr/>
          </p:nvSpPr>
          <p:spPr>
            <a:xfrm>
              <a:off x="1565495" y="4896588"/>
              <a:ext cx="23138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>
                  <a:solidFill>
                    <a:srgbClr val="FF0000"/>
                  </a:solidFill>
                </a:rPr>
                <a:t>Parameter/Accuracy</a:t>
              </a:r>
              <a:endParaRPr lang="zh-TW" altLang="en-US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99831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4C01ED5-5532-4770-AB08-64116CC840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Introduction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F579391-AE38-4F55-8994-4D2E5D3F27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Deep Learning Solutions</a:t>
            </a:r>
          </a:p>
          <a:p>
            <a:pPr lvl="1"/>
            <a:r>
              <a:rPr lang="en-US" altLang="zh-TW" dirty="0"/>
              <a:t>Image/Video (RGB, Optical Flow)</a:t>
            </a:r>
          </a:p>
          <a:p>
            <a:pPr lvl="2"/>
            <a:r>
              <a:rPr lang="en-US" altLang="zh-TW" dirty="0"/>
              <a:t>Two Stream* </a:t>
            </a:r>
          </a:p>
          <a:p>
            <a:pPr lvl="2"/>
            <a:r>
              <a:rPr lang="en-US" altLang="zh-TW" dirty="0"/>
              <a:t>C3D Network (3D CNN)*</a:t>
            </a:r>
          </a:p>
          <a:p>
            <a:pPr lvl="2"/>
            <a:endParaRPr lang="en-US" altLang="zh-TW" dirty="0"/>
          </a:p>
          <a:p>
            <a:pPr lvl="1"/>
            <a:r>
              <a:rPr lang="en-US" altLang="zh-TW" dirty="0"/>
              <a:t>Skeleton (2D/3D)</a:t>
            </a:r>
          </a:p>
          <a:p>
            <a:pPr lvl="2"/>
            <a:r>
              <a:rPr lang="en-US" altLang="zh-TW" dirty="0"/>
              <a:t>Graphic Convolutional Network (GCN) + </a:t>
            </a:r>
            <a:r>
              <a:rPr lang="en-US" altLang="zh-TW" dirty="0" err="1"/>
              <a:t>spatio</a:t>
            </a:r>
            <a:r>
              <a:rPr lang="en-US" altLang="zh-TW" dirty="0"/>
              <a:t>-temporal dependency</a:t>
            </a:r>
          </a:p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8716A339-56E2-4BAD-B7A5-A1807795D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7DFC-B66D-43DF-B0E9-8E7CEE29F342}" type="slidenum">
              <a:rPr lang="zh-TW" altLang="en-US" smtClean="0"/>
              <a:t>5</a:t>
            </a:fld>
            <a:endParaRPr lang="zh-TW" altLang="en-US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67A3FE54-732A-4007-BB5A-EE1E6BF3D5E0}"/>
              </a:ext>
            </a:extLst>
          </p:cNvPr>
          <p:cNvSpPr txBox="1"/>
          <p:nvPr/>
        </p:nvSpPr>
        <p:spPr>
          <a:xfrm>
            <a:off x="838200" y="5400268"/>
            <a:ext cx="10515600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TW" sz="1200" dirty="0"/>
              <a:t>Karen </a:t>
            </a:r>
            <a:r>
              <a:rPr lang="en-US" altLang="zh-TW" sz="1200" dirty="0" err="1"/>
              <a:t>Simonyan</a:t>
            </a:r>
            <a:r>
              <a:rPr lang="en-US" altLang="zh-TW" sz="1200" dirty="0"/>
              <a:t> and Andrew Zisserman. Two-Stream Convolutional Networks for Action Recognition in Videos. </a:t>
            </a:r>
            <a:r>
              <a:rPr lang="en-US" altLang="zh-TW" sz="1200" i="1" dirty="0"/>
              <a:t>In The Conference on Neural Information Processing Systems (NIPS), 2014.</a:t>
            </a:r>
          </a:p>
          <a:p>
            <a:pPr marL="171450" indent="-1714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TW" sz="1200" dirty="0"/>
              <a:t>Du Tran, </a:t>
            </a:r>
            <a:r>
              <a:rPr lang="en-US" altLang="zh-TW" sz="1200" dirty="0" err="1"/>
              <a:t>Lubomir</a:t>
            </a:r>
            <a:r>
              <a:rPr lang="en-US" altLang="zh-TW" sz="1200" dirty="0"/>
              <a:t> </a:t>
            </a:r>
            <a:r>
              <a:rPr lang="en-US" altLang="zh-TW" sz="1200" dirty="0" err="1"/>
              <a:t>Bourdev</a:t>
            </a:r>
            <a:r>
              <a:rPr lang="en-US" altLang="zh-TW" sz="1200" dirty="0"/>
              <a:t>, Rob Fergus, Lorenzo </a:t>
            </a:r>
            <a:r>
              <a:rPr lang="en-US" altLang="zh-TW" sz="1200" dirty="0" err="1"/>
              <a:t>Torresani</a:t>
            </a:r>
            <a:r>
              <a:rPr lang="en-US" altLang="zh-TW" sz="1200" dirty="0"/>
              <a:t>, and Manohar </a:t>
            </a:r>
            <a:r>
              <a:rPr lang="en-US" altLang="zh-TW" sz="1200" dirty="0" err="1"/>
              <a:t>Paluri</a:t>
            </a:r>
            <a:r>
              <a:rPr lang="en-US" altLang="zh-TW" sz="1200" dirty="0"/>
              <a:t>. In </a:t>
            </a:r>
            <a:r>
              <a:rPr lang="en-US" altLang="zh-TW" sz="1200" i="1" dirty="0"/>
              <a:t>The IEEE International Conference on Computer Vision (ICCV)</a:t>
            </a:r>
            <a:r>
              <a:rPr lang="en-US" altLang="zh-TW" sz="1200" dirty="0"/>
              <a:t>, 2015.</a:t>
            </a:r>
          </a:p>
          <a:p>
            <a:pPr marL="171450" indent="-171450">
              <a:spcBef>
                <a:spcPts val="300"/>
              </a:spcBef>
              <a:buFont typeface="Arial" panose="020B0604020202020204" pitchFamily="34" charset="0"/>
              <a:buChar char="•"/>
            </a:pPr>
            <a:endParaRPr lang="zh-TW" altLang="en-US" sz="1200" i="1" dirty="0"/>
          </a:p>
        </p:txBody>
      </p:sp>
    </p:spTree>
    <p:extLst>
      <p:ext uri="{BB962C8B-B14F-4D97-AF65-F5344CB8AC3E}">
        <p14:creationId xmlns:p14="http://schemas.microsoft.com/office/powerpoint/2010/main" val="12997117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61064AB-5E26-4B63-9299-60EB8664BF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Introduction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26D7AE6-5C25-40E8-9ECA-7CAC0718A5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Previous methods that use </a:t>
            </a:r>
            <a:r>
              <a:rPr lang="en-US" altLang="zh-TW" b="1" dirty="0"/>
              <a:t>3D XYT convolutional</a:t>
            </a:r>
            <a:r>
              <a:rPr lang="en-US" altLang="zh-TW" dirty="0"/>
              <a:t> filters [4, 10, 32] have obtained a great success in action classification task for clipped videos.</a:t>
            </a:r>
          </a:p>
          <a:p>
            <a:r>
              <a:rPr lang="en-US" altLang="zh-TW" dirty="0"/>
              <a:t>Extra layers such as </a:t>
            </a:r>
            <a:r>
              <a:rPr lang="en-US" altLang="zh-TW" b="1" dirty="0"/>
              <a:t>Non-Local</a:t>
            </a:r>
            <a:r>
              <a:rPr lang="en-US" altLang="zh-TW" dirty="0"/>
              <a:t> [35] and </a:t>
            </a:r>
            <a:r>
              <a:rPr lang="en-US" altLang="zh-TW" dirty="0" err="1"/>
              <a:t>Timeception</a:t>
            </a:r>
            <a:r>
              <a:rPr lang="en-US" altLang="zh-TW" dirty="0"/>
              <a:t> [16] have been proposed in recent years to improve the ability to model long temporal relationships. (1024 frames </a:t>
            </a:r>
            <a:r>
              <a:rPr lang="zh-TW" altLang="en-US" dirty="0"/>
              <a:t>→ </a:t>
            </a:r>
            <a:r>
              <a:rPr lang="en-US" altLang="zh-TW" dirty="0"/>
              <a:t>34.1 s (30 fps))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ECDCCE27-1201-408C-8EA4-3B5702BBAE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7DFC-B66D-43DF-B0E9-8E7CEE29F342}" type="slidenum">
              <a:rPr lang="zh-TW" altLang="en-US" smtClean="0"/>
              <a:t>6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4E3403C7-43CA-47FB-8697-0C502186D72D}"/>
              </a:ext>
            </a:extLst>
          </p:cNvPr>
          <p:cNvSpPr txBox="1"/>
          <p:nvPr/>
        </p:nvSpPr>
        <p:spPr>
          <a:xfrm>
            <a:off x="838200" y="4813260"/>
            <a:ext cx="10515600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US" altLang="zh-TW" sz="1200" dirty="0"/>
              <a:t>[4] Joao </a:t>
            </a:r>
            <a:r>
              <a:rPr lang="en-US" altLang="zh-TW" sz="1200" dirty="0" err="1"/>
              <a:t>Carreira</a:t>
            </a:r>
            <a:r>
              <a:rPr lang="en-US" altLang="zh-TW" sz="1200" dirty="0"/>
              <a:t> and Andrew Zisserman. Quo </a:t>
            </a:r>
            <a:r>
              <a:rPr lang="en-US" altLang="zh-TW" sz="1200" dirty="0" err="1"/>
              <a:t>vadis</a:t>
            </a:r>
            <a:r>
              <a:rPr lang="en-US" altLang="zh-TW" sz="1200" dirty="0"/>
              <a:t>, action recognition? a new model and the kinetics dataset. In </a:t>
            </a:r>
            <a:r>
              <a:rPr lang="en-US" altLang="zh-TW" sz="1200" i="1" dirty="0"/>
              <a:t>2017 IEEE Conference on Computer Vision and Pattern </a:t>
            </a:r>
            <a:r>
              <a:rPr lang="en-US" altLang="zh-TW" sz="1200" i="1" dirty="0" err="1"/>
              <a:t>Recogni</a:t>
            </a:r>
            <a:r>
              <a:rPr lang="fr-FR" altLang="zh-TW" sz="1200" i="1" dirty="0"/>
              <a:t>tion (CVPR)</a:t>
            </a:r>
            <a:r>
              <a:rPr lang="fr-FR" altLang="zh-TW" sz="1200" dirty="0"/>
              <a:t>, pages 4724–4733. IEEE, 2017.</a:t>
            </a:r>
          </a:p>
          <a:p>
            <a:pPr>
              <a:spcBef>
                <a:spcPts val="300"/>
              </a:spcBef>
            </a:pPr>
            <a:r>
              <a:rPr lang="en-US" altLang="zh-TW" sz="1200" dirty="0"/>
              <a:t>[10] Christoph </a:t>
            </a:r>
            <a:r>
              <a:rPr lang="en-US" altLang="zh-TW" sz="1200" dirty="0" err="1"/>
              <a:t>Feichtenhofer</a:t>
            </a:r>
            <a:r>
              <a:rPr lang="en-US" altLang="zh-TW" sz="1200" dirty="0"/>
              <a:t>, </a:t>
            </a:r>
            <a:r>
              <a:rPr lang="en-US" altLang="zh-TW" sz="1200" dirty="0" err="1"/>
              <a:t>Haoqi</a:t>
            </a:r>
            <a:r>
              <a:rPr lang="en-US" altLang="zh-TW" sz="1200" dirty="0"/>
              <a:t> Fan, Jitendra Malik, and </a:t>
            </a:r>
            <a:r>
              <a:rPr lang="en-US" altLang="zh-TW" sz="1200" dirty="0" err="1"/>
              <a:t>Kaiming</a:t>
            </a:r>
            <a:r>
              <a:rPr lang="en-US" altLang="zh-TW" sz="1200" dirty="0"/>
              <a:t> He. </a:t>
            </a:r>
            <a:r>
              <a:rPr lang="en-US" altLang="zh-TW" sz="1200" dirty="0" err="1"/>
              <a:t>Slowfast</a:t>
            </a:r>
            <a:r>
              <a:rPr lang="en-US" altLang="zh-TW" sz="1200" dirty="0"/>
              <a:t> networks for video recognition. </a:t>
            </a:r>
            <a:r>
              <a:rPr lang="en-US" altLang="zh-TW" sz="1200" i="1" dirty="0" err="1"/>
              <a:t>CoRR</a:t>
            </a:r>
            <a:r>
              <a:rPr lang="en-US" altLang="zh-TW" sz="1200" dirty="0"/>
              <a:t>, abs/1812.03982, 2018.</a:t>
            </a:r>
          </a:p>
          <a:p>
            <a:pPr>
              <a:spcBef>
                <a:spcPts val="300"/>
              </a:spcBef>
            </a:pPr>
            <a:r>
              <a:rPr lang="en-US" altLang="zh-TW" sz="1200" dirty="0"/>
              <a:t>[16] </a:t>
            </a:r>
            <a:r>
              <a:rPr lang="en-US" altLang="zh-TW" sz="1200" dirty="0" err="1"/>
              <a:t>Noureldien</a:t>
            </a:r>
            <a:r>
              <a:rPr lang="en-US" altLang="zh-TW" sz="1200" dirty="0"/>
              <a:t> Hussein, </a:t>
            </a:r>
            <a:r>
              <a:rPr lang="en-US" altLang="zh-TW" sz="1200" dirty="0" err="1"/>
              <a:t>Efstratios</a:t>
            </a:r>
            <a:r>
              <a:rPr lang="en-US" altLang="zh-TW" sz="1200" dirty="0"/>
              <a:t> </a:t>
            </a:r>
            <a:r>
              <a:rPr lang="en-US" altLang="zh-TW" sz="1200" dirty="0" err="1"/>
              <a:t>Gavves</a:t>
            </a:r>
            <a:r>
              <a:rPr lang="en-US" altLang="zh-TW" sz="1200" dirty="0"/>
              <a:t>, and Arnold WM </a:t>
            </a:r>
            <a:r>
              <a:rPr lang="en-US" altLang="zh-TW" sz="1200" dirty="0" err="1"/>
              <a:t>Smeulders</a:t>
            </a:r>
            <a:r>
              <a:rPr lang="en-US" altLang="zh-TW" sz="1200" dirty="0"/>
              <a:t>. </a:t>
            </a:r>
            <a:r>
              <a:rPr lang="en-US" altLang="zh-TW" sz="1200" dirty="0" err="1"/>
              <a:t>Timeception</a:t>
            </a:r>
            <a:r>
              <a:rPr lang="en-US" altLang="zh-TW" sz="1200" dirty="0"/>
              <a:t> for complex action recognition. In </a:t>
            </a:r>
            <a:r>
              <a:rPr lang="en-US" altLang="zh-TW" sz="1200" i="1" dirty="0"/>
              <a:t>Proceedings of the IEEE Conference on Computer Vision and Pattern Recognition</a:t>
            </a:r>
            <a:r>
              <a:rPr lang="en-US" altLang="zh-TW" sz="1200" dirty="0"/>
              <a:t>, pages 254–263, 2019.</a:t>
            </a:r>
          </a:p>
          <a:p>
            <a:pPr>
              <a:spcBef>
                <a:spcPts val="300"/>
              </a:spcBef>
            </a:pPr>
            <a:r>
              <a:rPr lang="en-US" altLang="zh-TW" sz="1200" dirty="0"/>
              <a:t>[32] Du Tran, Heng Wang, Lorenzo </a:t>
            </a:r>
            <a:r>
              <a:rPr lang="en-US" altLang="zh-TW" sz="1200" dirty="0" err="1"/>
              <a:t>Torresani</a:t>
            </a:r>
            <a:r>
              <a:rPr lang="en-US" altLang="zh-TW" sz="1200" dirty="0"/>
              <a:t>, and Matt </a:t>
            </a:r>
            <a:r>
              <a:rPr lang="en-US" altLang="zh-TW" sz="1200" dirty="0" err="1"/>
              <a:t>Feiszli</a:t>
            </a:r>
            <a:r>
              <a:rPr lang="en-US" altLang="zh-TW" sz="1200" dirty="0"/>
              <a:t>. Video classification with channel-separated convolutional networks. In </a:t>
            </a:r>
            <a:r>
              <a:rPr lang="en-US" altLang="zh-TW" sz="1200" i="1" dirty="0"/>
              <a:t>The IEEE International Conference on Computer Vision (ICCV)</a:t>
            </a:r>
            <a:r>
              <a:rPr lang="en-US" altLang="zh-TW" sz="1200" dirty="0"/>
              <a:t>, October 2019.</a:t>
            </a:r>
          </a:p>
          <a:p>
            <a:pPr>
              <a:spcBef>
                <a:spcPts val="300"/>
              </a:spcBef>
            </a:pPr>
            <a:r>
              <a:rPr lang="en-US" altLang="zh-TW" sz="1200" dirty="0"/>
              <a:t>[35] </a:t>
            </a:r>
            <a:r>
              <a:rPr lang="en-US" altLang="zh-TW" sz="1200" dirty="0" err="1"/>
              <a:t>Xiaolong</a:t>
            </a:r>
            <a:r>
              <a:rPr lang="en-US" altLang="zh-TW" sz="1200" dirty="0"/>
              <a:t> Wang, Ross B. </a:t>
            </a:r>
            <a:r>
              <a:rPr lang="en-US" altLang="zh-TW" sz="1200" dirty="0" err="1"/>
              <a:t>Girshick</a:t>
            </a:r>
            <a:r>
              <a:rPr lang="en-US" altLang="zh-TW" sz="1200" dirty="0"/>
              <a:t>, Abhinav Gupta, and </a:t>
            </a:r>
            <a:r>
              <a:rPr lang="en-US" altLang="zh-TW" sz="1200" dirty="0" err="1"/>
              <a:t>Kaiming</a:t>
            </a:r>
            <a:r>
              <a:rPr lang="en-US" altLang="zh-TW" sz="1200" dirty="0"/>
              <a:t> He. Non-local neural networks. </a:t>
            </a:r>
            <a:r>
              <a:rPr lang="en-US" altLang="zh-TW" sz="1200" i="1" dirty="0"/>
              <a:t>2018 IEEE/CVF Conference on Computer Vision and Pattern Recognition</a:t>
            </a:r>
            <a:r>
              <a:rPr lang="en-US" altLang="zh-TW" sz="1200" dirty="0"/>
              <a:t>, pages 7794–7803, 2018.</a:t>
            </a:r>
            <a:endParaRPr lang="zh-TW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1571990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2086D8A-0465-422C-A404-A305A95605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Introduction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E5FBCFB-BAAC-4C26-B046-6A6E738BC4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20733" cy="4351338"/>
          </a:xfrm>
        </p:spPr>
        <p:txBody>
          <a:bodyPr/>
          <a:lstStyle/>
          <a:p>
            <a:r>
              <a:rPr lang="en-US" altLang="zh-TW" dirty="0"/>
              <a:t>The challenges for action detection in long untrimmed videos include</a:t>
            </a:r>
          </a:p>
          <a:p>
            <a:pPr lvl="1"/>
            <a:r>
              <a:rPr lang="en-US" altLang="zh-TW" dirty="0"/>
              <a:t>Managing concurrent actions occurring at the same time</a:t>
            </a:r>
          </a:p>
          <a:p>
            <a:pPr lvl="1"/>
            <a:r>
              <a:rPr lang="en-US" altLang="zh-TW" dirty="0"/>
              <a:t>Modeling both long-term and short-term temporal duration in the video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5D1AE29-4264-48B6-9E50-9D31FEECB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7DFC-B66D-43DF-B0E9-8E7CEE29F342}" type="slidenum">
              <a:rPr lang="zh-TW" altLang="en-US" smtClean="0"/>
              <a:t>7</a:t>
            </a:fld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B33F551E-7EC7-4A85-807D-E3DC463685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7533" y="766042"/>
            <a:ext cx="5641933" cy="5590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2275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1A6003D-8FDD-4EC6-9642-2C92A25781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線上媒體 4" title="Charades Dataset Video">
            <a:hlinkClick r:id="" action="ppaction://media"/>
            <a:extLst>
              <a:ext uri="{FF2B5EF4-FFF2-40B4-BE49-F238E27FC236}">
                <a16:creationId xmlns:a16="http://schemas.microsoft.com/office/drawing/2014/main" id="{91A3C62D-E299-4E23-B6E4-428CAD288F2F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809750" y="-6519"/>
            <a:ext cx="9153525" cy="6864519"/>
          </a:xfrm>
          <a:prstGeom prst="rect">
            <a:avLst/>
          </a:prstGeom>
        </p:spPr>
      </p:pic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642489C-A3DD-443B-953C-838E7A973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7DFC-B66D-43DF-B0E9-8E7CEE29F342}" type="slidenum">
              <a:rPr lang="zh-TW" altLang="en-US" smtClean="0"/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94543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6DEEBCB-D59F-48B5-8B60-5F869A452F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Introduction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F95528C-9B82-4B9F-8833-F6E1047E16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The videos in datasets like </a:t>
            </a:r>
            <a:r>
              <a:rPr lang="en-US" altLang="zh-TW" b="1" dirty="0"/>
              <a:t>Charades</a:t>
            </a:r>
            <a:r>
              <a:rPr lang="en-US" altLang="zh-TW" dirty="0"/>
              <a:t> [29] and </a:t>
            </a:r>
            <a:r>
              <a:rPr lang="en-US" altLang="zh-TW" b="1" dirty="0" err="1"/>
              <a:t>MultiTHUMOS</a:t>
            </a:r>
            <a:r>
              <a:rPr lang="en-US" altLang="zh-TW" dirty="0"/>
              <a:t> [38] possess complex temporal relationships occurring in the same video.</a:t>
            </a:r>
          </a:p>
          <a:p>
            <a:r>
              <a:rPr lang="en-US" altLang="zh-TW" dirty="0"/>
              <a:t>We build a </a:t>
            </a:r>
            <a:r>
              <a:rPr lang="en-US" altLang="zh-TW" b="1" dirty="0"/>
              <a:t>Pyramid Dilated Attention Network</a:t>
            </a:r>
            <a:r>
              <a:rPr lang="en-US" altLang="zh-TW" dirty="0"/>
              <a:t> (PDAN) which consists of a hierarchy of DALs with different dilation rates.</a:t>
            </a:r>
          </a:p>
          <a:p>
            <a:r>
              <a:rPr lang="en-US" altLang="zh-TW" b="1" dirty="0"/>
              <a:t>Dilated Attention Layer</a:t>
            </a:r>
            <a:r>
              <a:rPr lang="en-US" altLang="zh-TW" dirty="0"/>
              <a:t> (DAL) explores the relations between the center frame and the </a:t>
            </a:r>
            <a:r>
              <a:rPr lang="en-US" altLang="zh-TW" dirty="0" err="1"/>
              <a:t>neighbouring</a:t>
            </a:r>
            <a:r>
              <a:rPr lang="en-US" altLang="zh-TW" dirty="0"/>
              <a:t> frames in the kernel.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737DE98F-31B4-452D-AED7-2243A308C5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7DFC-B66D-43DF-B0E9-8E7CEE29F342}" type="slidenum">
              <a:rPr lang="zh-TW" altLang="en-US" smtClean="0"/>
              <a:t>9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CCB83614-6F59-47BC-9EF0-5DFA1629B90E}"/>
              </a:ext>
            </a:extLst>
          </p:cNvPr>
          <p:cNvSpPr txBox="1"/>
          <p:nvPr/>
        </p:nvSpPr>
        <p:spPr>
          <a:xfrm>
            <a:off x="838201" y="5681133"/>
            <a:ext cx="10515600" cy="869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US" altLang="zh-TW" sz="1200" dirty="0"/>
              <a:t>[29] Gunnar A. Sigurdsson, </a:t>
            </a:r>
            <a:r>
              <a:rPr lang="en-US" altLang="zh-TW" sz="1200" dirty="0" err="1"/>
              <a:t>Gül</a:t>
            </a:r>
            <a:r>
              <a:rPr lang="en-US" altLang="zh-TW" sz="1200" dirty="0"/>
              <a:t> </a:t>
            </a:r>
            <a:r>
              <a:rPr lang="en-US" altLang="zh-TW" sz="1200" dirty="0" err="1"/>
              <a:t>Varol</a:t>
            </a:r>
            <a:r>
              <a:rPr lang="en-US" altLang="zh-TW" sz="1200" dirty="0"/>
              <a:t>, </a:t>
            </a:r>
            <a:r>
              <a:rPr lang="en-US" altLang="zh-TW" sz="1200" dirty="0" err="1"/>
              <a:t>Xiaolong</a:t>
            </a:r>
            <a:r>
              <a:rPr lang="en-US" altLang="zh-TW" sz="1200" dirty="0"/>
              <a:t> Wang, Ali Farhadi, Ivan Laptev, and Abhinav Gupta. Hollywood in homes: Crowdsourcing data collection for activity understanding. In </a:t>
            </a:r>
            <a:r>
              <a:rPr lang="en-US" altLang="zh-TW" sz="1200" i="1" dirty="0"/>
              <a:t>European Conference on Computer Vision(ECCV)</a:t>
            </a:r>
            <a:r>
              <a:rPr lang="en-US" altLang="zh-TW" sz="1200" dirty="0"/>
              <a:t>, 2016.</a:t>
            </a:r>
          </a:p>
          <a:p>
            <a:pPr>
              <a:spcBef>
                <a:spcPts val="300"/>
              </a:spcBef>
            </a:pPr>
            <a:r>
              <a:rPr lang="en-US" altLang="zh-TW" sz="1200" dirty="0"/>
              <a:t>[38] Serena Yeung, Olga </a:t>
            </a:r>
            <a:r>
              <a:rPr lang="en-US" altLang="zh-TW" sz="1200" dirty="0" err="1"/>
              <a:t>Russakovsky</a:t>
            </a:r>
            <a:r>
              <a:rPr lang="en-US" altLang="zh-TW" sz="1200" dirty="0"/>
              <a:t>, Ning </a:t>
            </a:r>
            <a:r>
              <a:rPr lang="en-US" altLang="zh-TW" sz="1200" dirty="0" err="1"/>
              <a:t>Jin</a:t>
            </a:r>
            <a:r>
              <a:rPr lang="en-US" altLang="zh-TW" sz="1200" dirty="0"/>
              <a:t>, </a:t>
            </a:r>
            <a:r>
              <a:rPr lang="en-US" altLang="zh-TW" sz="1200" dirty="0" err="1"/>
              <a:t>Mykhaylo</a:t>
            </a:r>
            <a:r>
              <a:rPr lang="en-US" altLang="zh-TW" sz="1200" dirty="0"/>
              <a:t> </a:t>
            </a:r>
            <a:r>
              <a:rPr lang="en-US" altLang="zh-TW" sz="1200" dirty="0" err="1"/>
              <a:t>Andriluka</a:t>
            </a:r>
            <a:r>
              <a:rPr lang="en-US" altLang="zh-TW" sz="1200" dirty="0"/>
              <a:t>, Greg Mori, and Li Fei-Fei. Every moment counts: Dense detailed labeling of actions in complex videos. </a:t>
            </a:r>
            <a:r>
              <a:rPr lang="en-US" altLang="zh-TW" sz="1200" i="1" dirty="0"/>
              <a:t>International Journal of Computer Vision</a:t>
            </a:r>
            <a:r>
              <a:rPr lang="en-US" altLang="zh-TW" sz="1200" dirty="0"/>
              <a:t>, 126(2-4):375–389, 2018.</a:t>
            </a:r>
            <a:endParaRPr lang="zh-TW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3120810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rebuchet MS">
      <a:majorFont>
        <a:latin typeface="Trebuchet MS" panose="020B0603020202020204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6235</TotalTime>
  <Words>1933</Words>
  <Application>Microsoft Office PowerPoint</Application>
  <PresentationFormat>寬螢幕</PresentationFormat>
  <Paragraphs>427</Paragraphs>
  <Slides>45</Slides>
  <Notes>3</Notes>
  <HiddenSlides>0</HiddenSlides>
  <MMClips>1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45</vt:i4>
      </vt:variant>
    </vt:vector>
  </HeadingPairs>
  <TitlesOfParts>
    <vt:vector size="52" baseType="lpstr">
      <vt:lpstr>NimbusRomNo9L-Regu</vt:lpstr>
      <vt:lpstr>NimbusRomNo9L-ReguItal</vt:lpstr>
      <vt:lpstr>Arial</vt:lpstr>
      <vt:lpstr>Calibri</vt:lpstr>
      <vt:lpstr>Cambria Math</vt:lpstr>
      <vt:lpstr>Trebuchet MS</vt:lpstr>
      <vt:lpstr>Office 佈景主題</vt:lpstr>
      <vt:lpstr>PDAN: Pyramid Dilated Attention Network for Action Detection</vt:lpstr>
      <vt:lpstr>Outline</vt:lpstr>
      <vt:lpstr>Outline</vt:lpstr>
      <vt:lpstr>Introduction</vt:lpstr>
      <vt:lpstr>Introduction</vt:lpstr>
      <vt:lpstr>Introduction</vt:lpstr>
      <vt:lpstr>Introduction</vt:lpstr>
      <vt:lpstr>PowerPoint 簡報</vt:lpstr>
      <vt:lpstr>Introduction</vt:lpstr>
      <vt:lpstr>Outline</vt:lpstr>
      <vt:lpstr>Video Feature Extraction</vt:lpstr>
      <vt:lpstr>Method</vt:lpstr>
      <vt:lpstr>Dilated Attention Layer (DAL)</vt:lpstr>
      <vt:lpstr>Comparison with Non-Local Layer</vt:lpstr>
      <vt:lpstr>Outline</vt:lpstr>
      <vt:lpstr>Experiments</vt:lpstr>
      <vt:lpstr>Experiments</vt:lpstr>
      <vt:lpstr>Experiments</vt:lpstr>
      <vt:lpstr>Experiments</vt:lpstr>
      <vt:lpstr>Experiments</vt:lpstr>
      <vt:lpstr>Experiments</vt:lpstr>
      <vt:lpstr>Experiments</vt:lpstr>
      <vt:lpstr>Experiments</vt:lpstr>
      <vt:lpstr>Experiments</vt:lpstr>
      <vt:lpstr>Experiments</vt:lpstr>
      <vt:lpstr>Outline</vt:lpstr>
      <vt:lpstr>Conclusion</vt:lpstr>
      <vt:lpstr>Outline</vt:lpstr>
      <vt:lpstr>Task Goals</vt:lpstr>
      <vt:lpstr>Reference</vt:lpstr>
      <vt:lpstr>Reference</vt:lpstr>
      <vt:lpstr>Method</vt:lpstr>
      <vt:lpstr>Method</vt:lpstr>
      <vt:lpstr>Method</vt:lpstr>
      <vt:lpstr>Method</vt:lpstr>
      <vt:lpstr>Results</vt:lpstr>
      <vt:lpstr>Results</vt:lpstr>
      <vt:lpstr>Visualization</vt:lpstr>
      <vt:lpstr>Visualization</vt:lpstr>
      <vt:lpstr>Visualization</vt:lpstr>
      <vt:lpstr>Visualization</vt:lpstr>
      <vt:lpstr>Visualization</vt:lpstr>
      <vt:lpstr>Visualization</vt:lpstr>
      <vt:lpstr>Problem</vt:lpstr>
      <vt:lpstr>TODO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蔡佳樺</dc:creator>
  <cp:lastModifiedBy>佳樺</cp:lastModifiedBy>
  <cp:revision>175</cp:revision>
  <dcterms:created xsi:type="dcterms:W3CDTF">2021-09-24T06:44:47Z</dcterms:created>
  <dcterms:modified xsi:type="dcterms:W3CDTF">2021-10-01T03:05:01Z</dcterms:modified>
</cp:coreProperties>
</file>